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76" r:id="rId27"/>
    <p:sldId id="261" r:id="rId12"/>
    <p:sldId id="262" r:id="rId13"/>
    <p:sldId id="263" r:id="rId14"/>
    <p:sldId id="264" r:id="rId15"/>
    <p:sldId id="265" r:id="rId16"/>
    <p:sldId id="266" r:id="rId17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868680"/>
            <a:ext cx="1033272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200" b="1" i="0">
                <a:solidFill>
                  <a:srgbClr val="31699C"/>
                </a:solidFill>
                <a:latin typeface="Aptos"/>
              </a:rPr>
              <a:t>COMUNICACIÓN ORAL EN LENGUA EXTRANJERA 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32720" cy="77724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3500" b="1" i="0">
                <a:solidFill>
                  <a:srgbClr val="142C44"/>
                </a:solidFill>
                <a:latin typeface="Aptos Display"/>
              </a:rPr>
              <a:t>VOICES OF ENGLISH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240280"/>
            <a:ext cx="10332720" cy="41148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900" b="0" i="0">
                <a:solidFill>
                  <a:srgbClr val="5D6874"/>
                </a:solidFill>
                <a:latin typeface="Aptos"/>
              </a:rPr>
              <a:t>Year-long documentary project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88720" y="3090672"/>
            <a:ext cx="1691640" cy="402336"/>
          </a:xfrm>
          <a:prstGeom prst="roundRect">
            <a:avLst/>
          </a:prstGeom>
          <a:solidFill>
            <a:srgbClr val="316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3127248"/>
            <a:ext cx="169164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Aptos"/>
              </a:rPr>
              <a:t>COMMUNITY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82112" y="3090672"/>
            <a:ext cx="1691640" cy="402336"/>
          </a:xfrm>
          <a:prstGeom prst="roundRect">
            <a:avLst/>
          </a:prstGeom>
          <a:solidFill>
            <a:srgbClr val="2781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182112" y="3127248"/>
            <a:ext cx="169164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Aptos"/>
              </a:rPr>
              <a:t>IDENTITY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75504" y="3090672"/>
            <a:ext cx="1691640" cy="402336"/>
          </a:xfrm>
          <a:prstGeom prst="roundRect">
            <a:avLst/>
          </a:prstGeom>
          <a:solidFill>
            <a:srgbClr val="DE8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175504" y="3127248"/>
            <a:ext cx="169164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Aptos"/>
              </a:rPr>
              <a:t>SOUND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68896" y="3090672"/>
            <a:ext cx="1691640" cy="402336"/>
          </a:xfrm>
          <a:prstGeom prst="roundRect">
            <a:avLst/>
          </a:prstGeom>
          <a:solidFill>
            <a:srgbClr val="705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68896" y="3127248"/>
            <a:ext cx="169164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Aptos"/>
              </a:rPr>
              <a:t>HISTORY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62288" y="3090672"/>
            <a:ext cx="1691640" cy="402336"/>
          </a:xfrm>
          <a:prstGeom prst="roundRect">
            <a:avLst/>
          </a:prstGeom>
          <a:solidFill>
            <a:srgbClr val="BE5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62288" y="3127248"/>
            <a:ext cx="169164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250" b="1" i="0">
                <a:solidFill>
                  <a:srgbClr val="FFFFFF"/>
                </a:solidFill>
                <a:latin typeface="Aptos"/>
              </a:rPr>
              <a:t>CULTURE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3977639"/>
            <a:ext cx="9966960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2100" b="1" i="0">
                <a:solidFill>
                  <a:srgbClr val="142C44"/>
                </a:solidFill>
                <a:latin typeface="Aptos"/>
              </a:rPr>
              <a:t>One community · Three chapters · One documentary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4754880"/>
            <a:ext cx="9966960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700" b="1" i="0">
                <a:solidFill>
                  <a:srgbClr val="DE8F3E"/>
                </a:solidFill>
                <a:latin typeface="Aptos"/>
              </a:rPr>
              <a:t>27 students · 5 teams · 6 evaluations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" y="5632704"/>
            <a:ext cx="9966960" cy="32004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400" b="0" i="0">
                <a:solidFill>
                  <a:srgbClr val="5D6874"/>
                </a:solidFill>
                <a:latin typeface="Aptos"/>
              </a:rPr>
              <a:t>1º Bachillerato · 2026–2027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200" b="1" i="0">
                <a:solidFill>
                  <a:srgbClr val="31699C"/>
                </a:solidFill>
                <a:latin typeface="Aptos"/>
              </a:rPr>
              <a:t>PROJECT 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5943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3100" b="1" i="0">
                <a:solidFill>
                  <a:srgbClr val="142C44"/>
                </a:solidFill>
                <a:latin typeface="Aptos Display"/>
              </a:rPr>
              <a:t>The project at a glance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353312"/>
            <a:ext cx="1088136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0" i="0">
                <a:solidFill>
                  <a:srgbClr val="5D6874"/>
                </a:solidFill>
                <a:latin typeface="Aptos"/>
              </a:rPr>
              <a:t>What you will build across the whole school year.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965960"/>
            <a:ext cx="2542032" cy="2423160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212848"/>
            <a:ext cx="2267712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2900" b="1" i="0">
                <a:solidFill>
                  <a:srgbClr val="31699C"/>
                </a:solidFill>
                <a:latin typeface="Aptos Display"/>
              </a:rPr>
              <a:t>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761488"/>
            <a:ext cx="2267712" cy="32004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400" b="1" i="0">
                <a:solidFill>
                  <a:srgbClr val="142C44"/>
                </a:solidFill>
                <a:latin typeface="Aptos"/>
              </a:rPr>
              <a:t>STUDENTS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182112"/>
            <a:ext cx="2176272" cy="8412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400" b="0" i="0">
                <a:solidFill>
                  <a:srgbClr val="232B34"/>
                </a:solidFill>
                <a:latin typeface="Aptos"/>
              </a:rPr>
              <a:t>5 teams: 3 groups of 5 + 2 groups of 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02152" y="1965960"/>
            <a:ext cx="2542032" cy="2423160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39312" y="2212848"/>
            <a:ext cx="2267712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2900" b="1" i="0">
                <a:solidFill>
                  <a:srgbClr val="278184"/>
                </a:solidFill>
                <a:latin typeface="Aptos Display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9312" y="2761488"/>
            <a:ext cx="2267712" cy="32004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400" b="1" i="0">
                <a:solidFill>
                  <a:srgbClr val="142C44"/>
                </a:solidFill>
                <a:latin typeface="Aptos"/>
              </a:rPr>
              <a:t>COMMUNITY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85032" y="3182112"/>
            <a:ext cx="2176272" cy="8412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400" b="0" i="0">
                <a:solidFill>
                  <a:srgbClr val="232B34"/>
                </a:solidFill>
                <a:latin typeface="Aptos"/>
              </a:rPr>
              <a:t>The same community / variety all year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18504" y="1965960"/>
            <a:ext cx="2542032" cy="2423160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55664" y="2212848"/>
            <a:ext cx="2267712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2900" b="1" i="0">
                <a:solidFill>
                  <a:srgbClr val="705B9C"/>
                </a:solidFill>
                <a:latin typeface="Aptos Display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55664" y="2761488"/>
            <a:ext cx="2267712" cy="32004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400" b="1" i="0">
                <a:solidFill>
                  <a:srgbClr val="142C44"/>
                </a:solidFill>
                <a:latin typeface="Aptos"/>
              </a:rPr>
              <a:t>CHAPTERS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01384" y="3182112"/>
            <a:ext cx="2176272" cy="8412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400" b="0" i="0">
                <a:solidFill>
                  <a:srgbClr val="232B34"/>
                </a:solidFill>
                <a:latin typeface="Aptos"/>
              </a:rPr>
              <a:t>Each chapter is developed across exactly two evaluations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34856" y="1965960"/>
            <a:ext cx="2542032" cy="2423160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72016" y="2212848"/>
            <a:ext cx="2267712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2500" b="1">
                <a:solidFill>
                  <a:srgbClr val="DE8F3E"/>
                </a:solidFill>
                <a:latin typeface="Aptos Display"/>
              </a:rPr>
              <a:t>≥5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72016" y="2761488"/>
            <a:ext cx="2267712" cy="32004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500" b="1">
                <a:solidFill>
                  <a:srgbClr val="142C44"/>
                </a:solidFill>
                <a:latin typeface="Aptos"/>
              </a:rPr>
              <a:t>MIN / EVAL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17736" y="3182112"/>
            <a:ext cx="2176272" cy="8412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400" b="0">
                <a:solidFill>
                  <a:srgbClr val="232B34"/>
                </a:solidFill>
                <a:latin typeface="Aptos"/>
              </a:rPr>
              <a:t>At least 5 minutes of new documentary material every evaluation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4956048"/>
            <a:ext cx="10515600" cy="41148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r>
              <a:rPr sz="1650" b="1"/>
              <a:t>PROJECT WEIGHT: 20% IN EVALUATIONS 2, 4 AND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20" y="5504688"/>
            <a:ext cx="10332720" cy="41148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480" b="1">
                <a:solidFill>
                  <a:srgbClr val="142C44"/>
                </a:solidFill>
                <a:latin typeface="Aptos"/>
              </a:rPr>
              <a:t>One project developed progressively: E1/E3/E5 are formative checkpoints; E2/E4/E6 complete each chapter and are assessed.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48288" y="6419088"/>
            <a:ext cx="365760" cy="20116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900" b="1" i="0">
                <a:solidFill>
                  <a:srgbClr val="5D6874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11480"/>
            <a:ext cx="10789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3D74A6"/>
                </a:solidFill>
                <a:latin typeface="Aptos"/>
              </a:rPr>
              <a:t>HOW THE YEAR 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7899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42F4C"/>
                </a:solidFill>
                <a:latin typeface="Aptos Display"/>
              </a:rPr>
              <a:t>Three chapters across six evaluations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656" y="1417320"/>
            <a:ext cx="105156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20" b="0">
                <a:solidFill>
                  <a:srgbClr val="606974"/>
                </a:solidFill>
                <a:latin typeface="Aptos"/>
              </a:rPr>
              <a:t>Each chapter lasts two evaluations. Every evaluation adds a new 5+ minute segment.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011680"/>
            <a:ext cx="1714500" cy="841248"/>
          </a:xfrm>
          <a:prstGeom prst="roundRect">
            <a:avLst/>
          </a:prstGeom>
          <a:solidFill>
            <a:srgbClr val="EAF1F7"/>
          </a:solidFill>
          <a:ln>
            <a:solidFill>
              <a:srgbClr val="EAF1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221992"/>
            <a:ext cx="17145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20" b="1">
                <a:solidFill>
                  <a:srgbClr val="3D74A6"/>
                </a:solidFill>
                <a:latin typeface="Aptos"/>
              </a:rPr>
              <a:t>EVALUATION 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10028" y="2011680"/>
            <a:ext cx="1714500" cy="841248"/>
          </a:xfrm>
          <a:prstGeom prst="roundRect">
            <a:avLst/>
          </a:prstGeom>
          <a:solidFill>
            <a:srgbClr val="EAF1F7"/>
          </a:solidFill>
          <a:ln>
            <a:solidFill>
              <a:srgbClr val="EAF1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10028" y="2221992"/>
            <a:ext cx="17145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20" b="1">
                <a:solidFill>
                  <a:srgbClr val="3D74A6"/>
                </a:solidFill>
                <a:latin typeface="Aptos"/>
              </a:rPr>
              <a:t>EVALUATION 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4256" y="2011680"/>
            <a:ext cx="1714500" cy="841248"/>
          </a:xfrm>
          <a:prstGeom prst="roundRect">
            <a:avLst/>
          </a:prstGeom>
          <a:solidFill>
            <a:srgbClr val="FCF1E2"/>
          </a:solidFill>
          <a:ln>
            <a:solidFill>
              <a:srgbClr val="FCF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34256" y="2221992"/>
            <a:ext cx="17145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20" b="1">
                <a:solidFill>
                  <a:srgbClr val="DF8E3C"/>
                </a:solidFill>
                <a:latin typeface="Aptos"/>
              </a:rPr>
              <a:t>EVALUATION 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58484" y="2011680"/>
            <a:ext cx="1714500" cy="841248"/>
          </a:xfrm>
          <a:prstGeom prst="roundRect">
            <a:avLst/>
          </a:prstGeom>
          <a:solidFill>
            <a:srgbClr val="FCF1E2"/>
          </a:solidFill>
          <a:ln>
            <a:solidFill>
              <a:srgbClr val="FCF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158484" y="2221992"/>
            <a:ext cx="17145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20" b="1">
                <a:solidFill>
                  <a:srgbClr val="DF8E3C"/>
                </a:solidFill>
                <a:latin typeface="Aptos"/>
              </a:rPr>
              <a:t>EVALUATION 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82712" y="2011680"/>
            <a:ext cx="1714500" cy="841248"/>
          </a:xfrm>
          <a:prstGeom prst="roundRect">
            <a:avLst/>
          </a:prstGeom>
          <a:solidFill>
            <a:srgbClr val="E9F6F3"/>
          </a:solidFill>
          <a:ln>
            <a:solidFill>
              <a:srgbClr val="E9F6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/>
              <a:t/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82712" y="2221992"/>
            <a:ext cx="17145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50" b="1">
                <a:solidFill>
                  <a:srgbClr val="3A877E"/>
                </a:solidFill>
                <a:latin typeface="Aptos"/>
              </a:rPr>
              <a:t>EVALUATION 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806940" y="2011680"/>
            <a:ext cx="1714500" cy="841248"/>
          </a:xfrm>
          <a:prstGeom prst="roundRect">
            <a:avLst/>
          </a:prstGeom>
          <a:solidFill>
            <a:srgbClr val="E9F6F3"/>
          </a:solidFill>
          <a:ln>
            <a:solidFill>
              <a:srgbClr val="E9F6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806940" y="2221992"/>
            <a:ext cx="17145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20" b="1">
                <a:solidFill>
                  <a:srgbClr val="3A877E"/>
                </a:solidFill>
                <a:latin typeface="Aptos"/>
              </a:rPr>
              <a:t>EVALUATION 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127248"/>
            <a:ext cx="3538728" cy="1261872"/>
          </a:xfrm>
          <a:prstGeom prst="roundRect">
            <a:avLst/>
          </a:prstGeom>
          <a:solidFill>
            <a:srgbClr val="EAF1F7"/>
          </a:solidFill>
          <a:ln w="15240">
            <a:solidFill>
              <a:srgbClr val="3D74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50392" y="3310128"/>
            <a:ext cx="3209544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20" b="1">
                <a:solidFill>
                  <a:srgbClr val="3D74A6"/>
                </a:solidFill>
                <a:latin typeface="Aptos"/>
              </a:rPr>
              <a:t>CHAPTER 1 · COMMUNITY &amp; IDENTITY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0392" y="3767328"/>
            <a:ext cx="3209544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30" b="0">
                <a:solidFill>
                  <a:srgbClr val="222B36"/>
                </a:solidFill>
                <a:latin typeface="Aptos"/>
              </a:rPr>
              <a:t>E1: Meet the Community  ·  E2: Language &amp; Identity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34256" y="3127248"/>
            <a:ext cx="3538728" cy="1261872"/>
          </a:xfrm>
          <a:prstGeom prst="roundRect">
            <a:avLst/>
          </a:prstGeom>
          <a:solidFill>
            <a:srgbClr val="FCF1E2"/>
          </a:solidFill>
          <a:ln w="15240">
            <a:solidFill>
              <a:srgbClr val="DF8E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98848" y="3310128"/>
            <a:ext cx="3209544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20" b="1">
                <a:solidFill>
                  <a:srgbClr val="DF8E3C"/>
                </a:solidFill>
                <a:latin typeface="Aptos"/>
              </a:rPr>
              <a:t>CHAPTER 2 · VOICE &amp; HISTORY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8848" y="3767328"/>
            <a:ext cx="3209544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30" b="0">
                <a:solidFill>
                  <a:srgbClr val="222B36"/>
                </a:solidFill>
                <a:latin typeface="Aptos"/>
              </a:rPr>
              <a:t>E3: How They Speak  ·  E4: The Story of Their English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982712" y="3127248"/>
            <a:ext cx="3538728" cy="1261872"/>
          </a:xfrm>
          <a:prstGeom prst="roundRect">
            <a:avLst/>
          </a:prstGeom>
          <a:solidFill>
            <a:srgbClr val="E9F6F3"/>
          </a:solidFill>
          <a:ln w="15240">
            <a:solidFill>
              <a:srgbClr val="3A87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47304" y="3310128"/>
            <a:ext cx="3209544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20" b="1">
                <a:solidFill>
                  <a:srgbClr val="3A877E"/>
                </a:solidFill>
                <a:latin typeface="Aptos"/>
              </a:rPr>
              <a:t>CHAPTER 3 · CULTURE &amp; COMMUNICATION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47304" y="3767328"/>
            <a:ext cx="3209544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30" b="0">
                <a:solidFill>
                  <a:srgbClr val="222B36"/>
                </a:solidFill>
                <a:latin typeface="Aptos"/>
              </a:rPr>
              <a:t>E5: Beyond the Words  ·  E6: What Can We Learn?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4800600"/>
            <a:ext cx="1046988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50" b="1">
                <a:solidFill>
                  <a:srgbClr val="142F4C"/>
                </a:solidFill>
                <a:latin typeface="Aptos"/>
              </a:rPr>
              <a:t>Minimum by the end of each chapter: 10 minutes of new material (5+ minutes in each evaluation).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5413248"/>
            <a:ext cx="10378440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20" b="0">
                <a:solidFill>
                  <a:srgbClr val="606974"/>
                </a:solidFill>
                <a:latin typeface="Aptos"/>
              </a:rPr>
              <a:t>E1 / E3 / E5 = formative development and feedback.  E2 / E4 / E6 = completed chapter submission worth 20%.  Across the year: at least 30 minutes of documentary material.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38560" y="6446520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606974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411480"/>
            <a:ext cx="10789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3D74A6"/>
                </a:solidFill>
                <a:latin typeface="Aptos"/>
              </a:rPr>
              <a:t>THE BIG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749808"/>
            <a:ext cx="107899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42F4C"/>
                </a:solidFill>
                <a:latin typeface="Aptos Display"/>
              </a:rPr>
              <a:t>One community, three big questions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656" y="1417320"/>
            <a:ext cx="105156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20" b="0">
                <a:solidFill>
                  <a:srgbClr val="606974"/>
                </a:solidFill>
                <a:latin typeface="Aptos"/>
              </a:rPr>
              <a:t>Each chapter explores the same community from a different angle. Each chapter contains two evaluation segments.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103120"/>
            <a:ext cx="3401568" cy="3456432"/>
          </a:xfrm>
          <a:prstGeom prst="roundRect">
            <a:avLst/>
          </a:prstGeom>
          <a:solidFill>
            <a:srgbClr val="EAF1F7"/>
          </a:solidFill>
          <a:ln>
            <a:solidFill>
              <a:srgbClr val="EAF1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96112" y="2286000"/>
            <a:ext cx="566928" cy="566928"/>
          </a:xfrm>
          <a:prstGeom prst="ellipse">
            <a:avLst/>
          </a:prstGeom>
          <a:solidFill>
            <a:srgbClr val="3D74A6"/>
          </a:solidFill>
          <a:ln>
            <a:solidFill>
              <a:srgbClr val="3D74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2395728"/>
            <a:ext cx="566928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72768" y="2267712"/>
            <a:ext cx="2331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50" b="1">
                <a:solidFill>
                  <a:srgbClr val="3D74A6"/>
                </a:solidFill>
                <a:latin typeface="Aptos"/>
              </a:rPr>
              <a:t>COMMUNITY &amp; IDENTITY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017520"/>
            <a:ext cx="29260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42F4C"/>
                </a:solidFill>
                <a:latin typeface="Aptos"/>
              </a:rPr>
              <a:t>Who are these people — and how does identity shape their English?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4251960"/>
            <a:ext cx="292608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22B36"/>
                </a:solidFill>
                <a:latin typeface="Aptos"/>
              </a:rPr>
              <a:t>E1 · Meet the Community
E2 · Language &amp; Identity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07992" y="2103120"/>
            <a:ext cx="3401568" cy="3456432"/>
          </a:xfrm>
          <a:prstGeom prst="roundRect">
            <a:avLst/>
          </a:prstGeom>
          <a:solidFill>
            <a:srgbClr val="FCF1E2"/>
          </a:solidFill>
          <a:ln>
            <a:solidFill>
              <a:srgbClr val="FCF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72583" y="2286000"/>
            <a:ext cx="566928" cy="566928"/>
          </a:xfrm>
          <a:prstGeom prst="ellipse">
            <a:avLst/>
          </a:prstGeom>
          <a:solidFill>
            <a:srgbClr val="DF8E3C"/>
          </a:solidFill>
          <a:ln>
            <a:solidFill>
              <a:srgbClr val="DF8E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72583" y="2395728"/>
            <a:ext cx="566928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49240" y="2267712"/>
            <a:ext cx="2331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50" b="1">
                <a:solidFill>
                  <a:srgbClr val="DF8E3C"/>
                </a:solidFill>
                <a:latin typeface="Aptos"/>
              </a:rPr>
              <a:t>VOICE &amp; HISTORY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36592" y="3017520"/>
            <a:ext cx="29260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42F4C"/>
                </a:solidFill>
                <a:latin typeface="Aptos"/>
              </a:rPr>
              <a:t>What does their English sound like — and why did it develop that way?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36592" y="4251960"/>
            <a:ext cx="292608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22B36"/>
                </a:solidFill>
                <a:latin typeface="Aptos"/>
              </a:rPr>
              <a:t>E3 · How They Speak
E4 · The Story of Their English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84464" y="2103120"/>
            <a:ext cx="3401568" cy="3456432"/>
          </a:xfrm>
          <a:prstGeom prst="roundRect">
            <a:avLst/>
          </a:prstGeom>
          <a:solidFill>
            <a:srgbClr val="E9F6F3"/>
          </a:solidFill>
          <a:ln>
            <a:solidFill>
              <a:srgbClr val="E9F6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449056" y="2286000"/>
            <a:ext cx="566928" cy="566928"/>
          </a:xfrm>
          <a:prstGeom prst="ellipse">
            <a:avLst/>
          </a:prstGeom>
          <a:solidFill>
            <a:srgbClr val="3A877E"/>
          </a:solidFill>
          <a:ln>
            <a:solidFill>
              <a:srgbClr val="3A87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49056" y="2395728"/>
            <a:ext cx="566928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25712" y="2267712"/>
            <a:ext cx="2331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50" b="1">
                <a:solidFill>
                  <a:srgbClr val="3A877E"/>
                </a:solidFill>
                <a:latin typeface="Aptos"/>
              </a:rPr>
              <a:t>CULTURE &amp; COMMUNICATION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13064" y="3017520"/>
            <a:ext cx="29260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42F4C"/>
                </a:solidFill>
                <a:latin typeface="Aptos"/>
              </a:rPr>
              <a:t>How do culture and social conventions affect communication?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13064" y="4251960"/>
            <a:ext cx="292608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22B36"/>
                </a:solidFill>
                <a:latin typeface="Aptos"/>
              </a:rPr>
              <a:t>E5 · Beyond the Words
E6 · What Can We Learn?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38560" y="6446520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606974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200" b="1">
                <a:solidFill>
                  <a:srgbClr val="31699C"/>
                </a:solidFill>
                <a:latin typeface="Aptos"/>
              </a:rPr>
              <a:t>CHOOSE YOUR COMMUNITY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5943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3100" b="1">
                <a:solidFill>
                  <a:srgbClr val="142C44"/>
                </a:solidFill>
                <a:latin typeface="Aptos Display"/>
              </a:rPr>
              <a:t>10 strong options · Part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353312"/>
            <a:ext cx="1088136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0">
                <a:solidFill>
                  <a:srgbClr val="5D6874"/>
                </a:solidFill>
                <a:latin typeface="Aptos"/>
              </a:rPr>
              <a:t>Each team ranks its top three choices; the teacher approves the final distribution.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938528"/>
            <a:ext cx="10332720" cy="676656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0" y="1938528"/>
            <a:ext cx="73152" cy="676656"/>
          </a:xfrm>
          <a:prstGeom prst="rect">
            <a:avLst/>
          </a:prstGeom>
          <a:solidFill>
            <a:srgbClr val="316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15568" y="2057400"/>
            <a:ext cx="9948672" cy="30175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>
                <a:solidFill>
                  <a:srgbClr val="31699C"/>
                </a:solidFill>
                <a:latin typeface="Aptos"/>
              </a:rPr>
              <a:t>1. Scotland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" y="2404872"/>
            <a:ext cx="9948672" cy="14630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>
                <a:solidFill>
                  <a:srgbClr val="232B34"/>
                </a:solidFill>
                <a:latin typeface="Aptos"/>
              </a:rPr>
              <a:t>Scottish English · Scots · Gaelic contact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2743200"/>
            <a:ext cx="10332720" cy="676656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14400" y="2743200"/>
            <a:ext cx="73152" cy="676656"/>
          </a:xfrm>
          <a:prstGeom prst="rect">
            <a:avLst/>
          </a:prstGeom>
          <a:solidFill>
            <a:srgbClr val="2781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15568" y="2862072"/>
            <a:ext cx="9948672" cy="30175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>
                <a:solidFill>
                  <a:srgbClr val="278184"/>
                </a:solidFill>
                <a:latin typeface="Aptos"/>
              </a:rPr>
              <a:t>2. Ireland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" y="3209544"/>
            <a:ext cx="9948672" cy="14630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>
                <a:solidFill>
                  <a:srgbClr val="232B34"/>
                </a:solidFill>
                <a:latin typeface="Aptos"/>
              </a:rPr>
              <a:t>Hiberno-English · Irish influence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" y="3547872"/>
            <a:ext cx="10332720" cy="676656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14400" y="3547872"/>
            <a:ext cx="73152" cy="676656"/>
          </a:xfrm>
          <a:prstGeom prst="rect">
            <a:avLst/>
          </a:prstGeom>
          <a:solidFill>
            <a:srgbClr val="DE8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15568" y="3666744"/>
            <a:ext cx="9948672" cy="30175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>
                <a:solidFill>
                  <a:srgbClr val="DE8F3E"/>
                </a:solidFill>
                <a:latin typeface="Aptos"/>
              </a:rPr>
              <a:t>3. Jamaica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68" y="4014215"/>
            <a:ext cx="9948672" cy="14630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>
                <a:solidFill>
                  <a:srgbClr val="232B34"/>
                </a:solidFill>
                <a:latin typeface="Aptos"/>
              </a:rPr>
              <a:t>Jamaican English · Creole · identity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4352544"/>
            <a:ext cx="10332720" cy="676656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4400" y="4352544"/>
            <a:ext cx="73152" cy="676656"/>
          </a:xfrm>
          <a:prstGeom prst="rect">
            <a:avLst/>
          </a:prstGeom>
          <a:solidFill>
            <a:srgbClr val="705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15568" y="4471416"/>
            <a:ext cx="9948672" cy="30175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>
                <a:solidFill>
                  <a:srgbClr val="705B9C"/>
                </a:solidFill>
                <a:latin typeface="Aptos"/>
              </a:rPr>
              <a:t>4. Nigeria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" y="4818888"/>
            <a:ext cx="9948672" cy="14630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>
                <a:solidFill>
                  <a:srgbClr val="232B34"/>
                </a:solidFill>
                <a:latin typeface="Aptos"/>
              </a:rPr>
              <a:t>Nigerian English · Pidgin · multilingualism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4400" y="5157216"/>
            <a:ext cx="10332720" cy="676656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14400" y="5157216"/>
            <a:ext cx="73152" cy="676656"/>
          </a:xfrm>
          <a:prstGeom prst="rect">
            <a:avLst/>
          </a:prstGeom>
          <a:solidFill>
            <a:srgbClr val="BE5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115568" y="5276088"/>
            <a:ext cx="9948672" cy="30175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>
                <a:solidFill>
                  <a:srgbClr val="BE5448"/>
                </a:solidFill>
                <a:latin typeface="Aptos"/>
              </a:rPr>
              <a:t>5. India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5568" y="5623560"/>
            <a:ext cx="9948672" cy="14630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>
                <a:solidFill>
                  <a:srgbClr val="232B34"/>
                </a:solidFill>
                <a:latin typeface="Aptos"/>
              </a:rPr>
              <a:t>Indian English · multilingual contact · colonial history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6080760"/>
            <a:ext cx="10332720" cy="310896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480" b="1">
                <a:solidFill>
                  <a:srgbClr val="142C44"/>
                </a:solidFill>
                <a:latin typeface="Aptos"/>
              </a:rPr>
              <a:t>Choose a community with enough reliable sources, history, linguistic variation and cultural material.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48288" y="6419088"/>
            <a:ext cx="365760" cy="20116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5D6874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200" b="1">
                <a:solidFill>
                  <a:srgbClr val="31699C"/>
                </a:solidFill>
                <a:latin typeface="Aptos"/>
              </a:rPr>
              <a:t>CHOOSE YOUR COMMUNITY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5943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3100" b="1">
                <a:solidFill>
                  <a:srgbClr val="142C44"/>
                </a:solidFill>
                <a:latin typeface="Aptos Display"/>
              </a:rPr>
              <a:t>10 strong options · Part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353312"/>
            <a:ext cx="1088136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0">
                <a:solidFill>
                  <a:srgbClr val="5D6874"/>
                </a:solidFill>
                <a:latin typeface="Aptos"/>
              </a:rPr>
              <a:t>Only five communities will be selected, so groups will not all work on the same topic.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938528"/>
            <a:ext cx="10332720" cy="676656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0" y="1938528"/>
            <a:ext cx="73152" cy="676656"/>
          </a:xfrm>
          <a:prstGeom prst="rect">
            <a:avLst/>
          </a:prstGeom>
          <a:solidFill>
            <a:srgbClr val="316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15568" y="2057400"/>
            <a:ext cx="9948672" cy="30175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>
                <a:solidFill>
                  <a:srgbClr val="31699C"/>
                </a:solidFill>
                <a:latin typeface="Aptos"/>
              </a:rPr>
              <a:t>6. Singapore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" y="2404872"/>
            <a:ext cx="9948672" cy="14630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>
                <a:solidFill>
                  <a:srgbClr val="232B34"/>
                </a:solidFill>
                <a:latin typeface="Aptos"/>
              </a:rPr>
              <a:t>Singapore English / Singlish · multilingual society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2743200"/>
            <a:ext cx="10332720" cy="676656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14400" y="2743200"/>
            <a:ext cx="73152" cy="676656"/>
          </a:xfrm>
          <a:prstGeom prst="rect">
            <a:avLst/>
          </a:prstGeom>
          <a:solidFill>
            <a:srgbClr val="2781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15568" y="2862072"/>
            <a:ext cx="9948672" cy="30175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>
                <a:solidFill>
                  <a:srgbClr val="278184"/>
                </a:solidFill>
                <a:latin typeface="Aptos"/>
              </a:rPr>
              <a:t>7. South Africa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" y="3209544"/>
            <a:ext cx="9948672" cy="14630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>
                <a:solidFill>
                  <a:srgbClr val="232B34"/>
                </a:solidFill>
                <a:latin typeface="Aptos"/>
              </a:rPr>
              <a:t>Multiple English varieties · language contact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" y="3547872"/>
            <a:ext cx="10332720" cy="676656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14400" y="3547872"/>
            <a:ext cx="73152" cy="676656"/>
          </a:xfrm>
          <a:prstGeom prst="rect">
            <a:avLst/>
          </a:prstGeom>
          <a:solidFill>
            <a:srgbClr val="DE8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15568" y="3666744"/>
            <a:ext cx="9948672" cy="30175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>
                <a:solidFill>
                  <a:srgbClr val="DE8F3E"/>
                </a:solidFill>
                <a:latin typeface="Aptos"/>
              </a:rPr>
              <a:t>8. Australia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68" y="4014215"/>
            <a:ext cx="9948672" cy="14630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>
                <a:solidFill>
                  <a:srgbClr val="232B34"/>
                </a:solidFill>
                <a:latin typeface="Aptos"/>
              </a:rPr>
              <a:t>Australian English · identity · regional/social variation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4352544"/>
            <a:ext cx="10332720" cy="676656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4400" y="4352544"/>
            <a:ext cx="73152" cy="676656"/>
          </a:xfrm>
          <a:prstGeom prst="rect">
            <a:avLst/>
          </a:prstGeom>
          <a:solidFill>
            <a:srgbClr val="705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15568" y="4471416"/>
            <a:ext cx="9948672" cy="30175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>
                <a:solidFill>
                  <a:srgbClr val="705B9C"/>
                </a:solidFill>
                <a:latin typeface="Aptos"/>
              </a:rPr>
              <a:t>9. New Zealand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" y="4818888"/>
            <a:ext cx="9948672" cy="14630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>
                <a:solidFill>
                  <a:srgbClr val="232B34"/>
                </a:solidFill>
                <a:latin typeface="Aptos"/>
              </a:rPr>
              <a:t>New Zealand English · Māori influence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4400" y="5157216"/>
            <a:ext cx="10332720" cy="676656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14400" y="5157216"/>
            <a:ext cx="73152" cy="676656"/>
          </a:xfrm>
          <a:prstGeom prst="rect">
            <a:avLst/>
          </a:prstGeom>
          <a:solidFill>
            <a:srgbClr val="BE5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115568" y="5276088"/>
            <a:ext cx="9948672" cy="30175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>
                <a:solidFill>
                  <a:srgbClr val="BE5448"/>
                </a:solidFill>
                <a:latin typeface="Aptos"/>
              </a:rPr>
              <a:t>10. African American English (USA)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5568" y="5623560"/>
            <a:ext cx="9948672" cy="14630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>
                <a:solidFill>
                  <a:srgbClr val="232B34"/>
                </a:solidFill>
                <a:latin typeface="Aptos"/>
              </a:rPr>
              <a:t>History · identity · sound · social meaning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6080760"/>
            <a:ext cx="10332720" cy="310896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480" b="1">
                <a:solidFill>
                  <a:srgbClr val="142C44"/>
                </a:solidFill>
                <a:latin typeface="Aptos"/>
              </a:rPr>
              <a:t>Your first choice is not guaranteed: the final distribution must keep the five documentaries varied.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48288" y="6419088"/>
            <a:ext cx="365760" cy="20116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5D6874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200" b="1" i="0">
                <a:solidFill>
                  <a:srgbClr val="31699C"/>
                </a:solidFill>
                <a:latin typeface="Aptos"/>
              </a:rPr>
              <a:t>STEP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5943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3100" b="1" i="0">
                <a:solidFill>
                  <a:srgbClr val="142C44"/>
                </a:solidFill>
                <a:latin typeface="Aptos Display"/>
              </a:rPr>
              <a:t>Set up the team properly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353312"/>
            <a:ext cx="1088136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0" i="0">
                <a:solidFill>
                  <a:srgbClr val="5D6874"/>
                </a:solidFill>
                <a:latin typeface="Aptos"/>
              </a:rPr>
              <a:t>Five teams: three groups of 5 and two groups of 6.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20240"/>
            <a:ext cx="3474720" cy="1508760"/>
          </a:xfrm>
          <a:prstGeom prst="roundRect">
            <a:avLst/>
          </a:prstGeom>
          <a:solidFill>
            <a:srgbClr val="E7F0F7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49808" y="1920240"/>
            <a:ext cx="73152" cy="1508760"/>
          </a:xfrm>
          <a:prstGeom prst="rect">
            <a:avLst/>
          </a:prstGeom>
          <a:solidFill>
            <a:srgbClr val="316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0976" y="2066544"/>
            <a:ext cx="3108960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 i="0">
                <a:solidFill>
                  <a:srgbClr val="31699C"/>
                </a:solidFill>
                <a:latin typeface="Aptos"/>
              </a:rPr>
              <a:t>1 · SHARED SPACE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2487168"/>
            <a:ext cx="3090672" cy="85039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00" b="0" i="0">
                <a:solidFill>
                  <a:srgbClr val="232B34"/>
                </a:solidFill>
                <a:latin typeface="Aptos"/>
              </a:rPr>
              <a:t>One folder for research, source log, outlines, recordings, visuals and final exports.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70832" y="1920240"/>
            <a:ext cx="3474720" cy="1508760"/>
          </a:xfrm>
          <a:prstGeom prst="roundRect">
            <a:avLst/>
          </a:prstGeom>
          <a:solidFill>
            <a:srgbClr val="EAF6EE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70832" y="1920240"/>
            <a:ext cx="73152" cy="1508760"/>
          </a:xfrm>
          <a:prstGeom prst="rect">
            <a:avLst/>
          </a:prstGeom>
          <a:solidFill>
            <a:srgbClr val="438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0" y="2066544"/>
            <a:ext cx="3108960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 i="0">
                <a:solidFill>
                  <a:srgbClr val="43845D"/>
                </a:solidFill>
                <a:latin typeface="Aptos"/>
              </a:rPr>
              <a:t>2 · SOURCE LOG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487168"/>
            <a:ext cx="3090672" cy="85039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00" b="0" i="0">
                <a:solidFill>
                  <a:srgbClr val="232B34"/>
                </a:solidFill>
                <a:latin typeface="Aptos"/>
              </a:rPr>
              <a:t>Record every useful source from the beginning. Do not rebuild the bibliography at the end.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91856" y="1920240"/>
            <a:ext cx="3474720" cy="1508760"/>
          </a:xfrm>
          <a:prstGeom prst="roundRect">
            <a:avLst/>
          </a:prstGeom>
          <a:solidFill>
            <a:srgbClr val="FCF1E2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991856" y="1920240"/>
            <a:ext cx="73152" cy="1508760"/>
          </a:xfrm>
          <a:prstGeom prst="rect">
            <a:avLst/>
          </a:prstGeom>
          <a:solidFill>
            <a:srgbClr val="DE8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93024" y="2066544"/>
            <a:ext cx="3108960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 i="0">
                <a:solidFill>
                  <a:srgbClr val="DE8F3E"/>
                </a:solidFill>
                <a:latin typeface="Aptos"/>
              </a:rPr>
              <a:t>3 · FLEXIBLE ROLES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93024" y="2487168"/>
            <a:ext cx="3090672" cy="85039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00" b="0" i="0">
                <a:solidFill>
                  <a:srgbClr val="232B34"/>
                </a:solidFill>
                <a:latin typeface="Aptos"/>
              </a:rPr>
              <a:t>Research, presenting, editing, fact-checking and visuals can rotate between evaluations.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74519" y="3840480"/>
            <a:ext cx="4023360" cy="1463040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74519" y="3840480"/>
            <a:ext cx="73152" cy="1463040"/>
          </a:xfrm>
          <a:prstGeom prst="rect">
            <a:avLst/>
          </a:prstGeom>
          <a:solidFill>
            <a:srgbClr val="142C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75688" y="3986784"/>
            <a:ext cx="3657600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 i="0">
                <a:solidFill>
                  <a:srgbClr val="142C44"/>
                </a:solidFill>
                <a:latin typeface="Aptos"/>
              </a:rPr>
              <a:t>4 · EVERYONE SPEAKS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75688" y="4407408"/>
            <a:ext cx="3639312" cy="8046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00" b="0" i="0">
                <a:solidFill>
                  <a:srgbClr val="232B34"/>
                </a:solidFill>
                <a:latin typeface="Aptos"/>
              </a:rPr>
              <a:t>Every member must have an identifiable spoken contribution in every evaluation.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840480"/>
            <a:ext cx="4023360" cy="1463040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309360" y="3840480"/>
            <a:ext cx="73152" cy="1463040"/>
          </a:xfrm>
          <a:prstGeom prst="rect">
            <a:avLst/>
          </a:prstGeom>
          <a:solidFill>
            <a:srgbClr val="142C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10528" y="3986784"/>
            <a:ext cx="3657600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 i="0">
                <a:solidFill>
                  <a:srgbClr val="142C44"/>
                </a:solidFill>
                <a:latin typeface="Aptos"/>
              </a:rPr>
              <a:t>5 · EVERYONE UNDERSTANDS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10528" y="4407408"/>
            <a:ext cx="3639312" cy="8046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00" b="0" i="0">
                <a:solidFill>
                  <a:srgbClr val="232B34"/>
                </a:solidFill>
                <a:latin typeface="Aptos"/>
              </a:rPr>
              <a:t>No “editor-only” student. You should understand the chapter and be able to answer questions.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5806440"/>
            <a:ext cx="10332720" cy="41148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530" b="1" i="0">
                <a:solidFill>
                  <a:srgbClr val="DE8F3E"/>
                </a:solidFill>
                <a:latin typeface="Aptos"/>
              </a:rPr>
              <a:t>Roles organise the work; they do not remove anyone’s responsibility to research, speak and understand.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48288" y="6419088"/>
            <a:ext cx="365760" cy="20116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5D6874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200" b="1" i="0">
                <a:solidFill>
                  <a:srgbClr val="31699C"/>
                </a:solidFill>
                <a:latin typeface="Aptos"/>
              </a:rPr>
              <a:t>REPEATABLE PROCESS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5943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3100" b="1" i="0">
                <a:solidFill>
                  <a:srgbClr val="142C44"/>
                </a:solidFill>
                <a:latin typeface="Aptos Display"/>
              </a:rPr>
              <a:t>The workflow for every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353312"/>
            <a:ext cx="1088136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0" i="0">
                <a:solidFill>
                  <a:srgbClr val="5D6874"/>
                </a:solidFill>
                <a:latin typeface="Aptos"/>
              </a:rPr>
              <a:t>Use the same cycle every time so the project stays manageable.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965960"/>
            <a:ext cx="2606040" cy="1261872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49808" y="2075688"/>
            <a:ext cx="411480" cy="402336"/>
          </a:xfrm>
          <a:prstGeom prst="roundRect">
            <a:avLst/>
          </a:prstGeom>
          <a:solidFill>
            <a:srgbClr val="316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112264"/>
            <a:ext cx="41148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0160" y="2084831"/>
            <a:ext cx="178308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50" b="1" i="0">
                <a:solidFill>
                  <a:srgbClr val="31699C"/>
                </a:solidFill>
                <a:latin typeface="Aptos"/>
              </a:rPr>
              <a:t>RESEARCH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2551176"/>
            <a:ext cx="2286000" cy="43891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350" b="0" i="0">
                <a:solidFill>
                  <a:srgbClr val="232B34"/>
                </a:solidFill>
                <a:latin typeface="Aptos"/>
              </a:rPr>
              <a:t>Find reliable information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74720" y="1965960"/>
            <a:ext cx="2606040" cy="1261872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584448" y="2075688"/>
            <a:ext cx="411480" cy="402336"/>
          </a:xfrm>
          <a:prstGeom prst="roundRect">
            <a:avLst/>
          </a:prstGeom>
          <a:solidFill>
            <a:srgbClr val="2781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84448" y="2112264"/>
            <a:ext cx="41148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4800" y="2084831"/>
            <a:ext cx="178308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50" b="1" i="0">
                <a:solidFill>
                  <a:srgbClr val="278184"/>
                </a:solidFill>
                <a:latin typeface="Aptos"/>
              </a:rPr>
              <a:t>SELECT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39312" y="2551176"/>
            <a:ext cx="2286000" cy="43891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350" b="0" i="0">
                <a:solidFill>
                  <a:srgbClr val="232B34"/>
                </a:solidFill>
                <a:latin typeface="Aptos"/>
              </a:rPr>
              <a:t>Choose the strongest ideas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1965960"/>
            <a:ext cx="2606040" cy="1261872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419088" y="2075688"/>
            <a:ext cx="411480" cy="402336"/>
          </a:xfrm>
          <a:prstGeom prst="roundRect">
            <a:avLst/>
          </a:prstGeom>
          <a:solidFill>
            <a:srgbClr val="DE8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19088" y="2112264"/>
            <a:ext cx="41148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49440" y="2084831"/>
            <a:ext cx="178308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50" b="1" i="0">
                <a:solidFill>
                  <a:srgbClr val="DE8F3E"/>
                </a:solidFill>
                <a:latin typeface="Aptos"/>
              </a:rPr>
              <a:t>OUTLINE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73952" y="2551176"/>
            <a:ext cx="2286000" cy="43891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350" b="0" i="0">
                <a:solidFill>
                  <a:srgbClr val="232B34"/>
                </a:solidFill>
                <a:latin typeface="Aptos"/>
              </a:rPr>
              <a:t>Build a clear story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0" y="1965960"/>
            <a:ext cx="2606040" cy="1261872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9253728" y="2075688"/>
            <a:ext cx="411480" cy="402336"/>
          </a:xfrm>
          <a:prstGeom prst="roundRect">
            <a:avLst/>
          </a:prstGeom>
          <a:solidFill>
            <a:srgbClr val="705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53728" y="2112264"/>
            <a:ext cx="41148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84080" y="2084831"/>
            <a:ext cx="178308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50" b="1" i="0">
                <a:solidFill>
                  <a:srgbClr val="705B9C"/>
                </a:solidFill>
                <a:latin typeface="Aptos"/>
              </a:rPr>
              <a:t>REHEARSE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08592" y="2551176"/>
            <a:ext cx="2286000" cy="43891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350" b="0" i="0">
                <a:solidFill>
                  <a:srgbClr val="232B34"/>
                </a:solidFill>
                <a:latin typeface="Aptos"/>
              </a:rPr>
              <a:t>Practise explaining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3566160"/>
            <a:ext cx="2606040" cy="1261872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49808" y="3675887"/>
            <a:ext cx="411480" cy="402336"/>
          </a:xfrm>
          <a:prstGeom prst="roundRect">
            <a:avLst/>
          </a:prstGeom>
          <a:solidFill>
            <a:srgbClr val="BE5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3712463"/>
            <a:ext cx="41148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80160" y="3685032"/>
            <a:ext cx="178308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50" b="1" i="0">
                <a:solidFill>
                  <a:srgbClr val="BE5448"/>
                </a:solidFill>
                <a:latin typeface="Aptos"/>
              </a:rPr>
              <a:t>RECORD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4671" y="4151376"/>
            <a:ext cx="2286000" cy="43891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350" b="0" i="0">
                <a:solidFill>
                  <a:srgbClr val="232B34"/>
                </a:solidFill>
                <a:latin typeface="Aptos"/>
              </a:rPr>
              <a:t>Speak clearly and naturally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474720" y="3566160"/>
            <a:ext cx="2606040" cy="1261872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3584448" y="3675887"/>
            <a:ext cx="411480" cy="402336"/>
          </a:xfrm>
          <a:prstGeom prst="roundRect">
            <a:avLst/>
          </a:prstGeom>
          <a:solidFill>
            <a:srgbClr val="438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84448" y="3712463"/>
            <a:ext cx="41148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14800" y="3685032"/>
            <a:ext cx="178308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50" b="1" i="0">
                <a:solidFill>
                  <a:srgbClr val="43845D"/>
                </a:solidFill>
                <a:latin typeface="Aptos"/>
              </a:rPr>
              <a:t>EDIT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39312" y="4151376"/>
            <a:ext cx="2286000" cy="43891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350" b="0" i="0">
                <a:solidFill>
                  <a:srgbClr val="232B34"/>
                </a:solidFill>
                <a:latin typeface="Aptos"/>
              </a:rPr>
              <a:t>Make it easy to follow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566160"/>
            <a:ext cx="2606040" cy="1261872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6419088" y="3675887"/>
            <a:ext cx="411480" cy="402336"/>
          </a:xfrm>
          <a:prstGeom prst="roundRect">
            <a:avLst/>
          </a:prstGeom>
          <a:solidFill>
            <a:srgbClr val="142C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19088" y="3712463"/>
            <a:ext cx="41148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49440" y="3685032"/>
            <a:ext cx="178308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50" b="1" i="0">
                <a:solidFill>
                  <a:srgbClr val="142C44"/>
                </a:solidFill>
                <a:latin typeface="Aptos"/>
              </a:rPr>
              <a:t>SUBMIT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73952" y="4151376"/>
            <a:ext cx="2286000" cy="43891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350" b="0" i="0">
                <a:solidFill>
                  <a:srgbClr val="232B34"/>
                </a:solidFill>
                <a:latin typeface="Aptos"/>
              </a:rPr>
              <a:t>Include sources &amp; credits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144000" y="3566160"/>
            <a:ext cx="2606040" cy="1261872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9253728" y="3675887"/>
            <a:ext cx="411480" cy="402336"/>
          </a:xfrm>
          <a:prstGeom prst="roundRect">
            <a:avLst/>
          </a:prstGeom>
          <a:solidFill>
            <a:srgbClr val="316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253728" y="3712463"/>
            <a:ext cx="41148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784080" y="3685032"/>
            <a:ext cx="178308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50" b="1" i="0">
                <a:solidFill>
                  <a:srgbClr val="31699C"/>
                </a:solidFill>
                <a:latin typeface="Aptos"/>
              </a:rPr>
              <a:t>IMPROVE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308592" y="4151376"/>
            <a:ext cx="2286000" cy="43891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350" b="0" i="0">
                <a:solidFill>
                  <a:srgbClr val="232B34"/>
                </a:solidFill>
                <a:latin typeface="Aptos"/>
              </a:rPr>
              <a:t>Use feedback next time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05840" y="5440680"/>
            <a:ext cx="10149840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600" b="1" i="0">
                <a:solidFill>
                  <a:srgbClr val="142C44"/>
                </a:solidFill>
                <a:latin typeface="Aptos"/>
              </a:rPr>
              <a:t>Do not start by recording. A strong chapter begins with a clear idea of what the audience should understand.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448288" y="6419088"/>
            <a:ext cx="365760" cy="20116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5D6874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200" b="1" i="0">
                <a:solidFill>
                  <a:srgbClr val="31699C"/>
                </a:solidFill>
                <a:latin typeface="Aptos"/>
              </a:rPr>
              <a:t>RESEARCH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5943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3100" b="1" i="0">
                <a:solidFill>
                  <a:srgbClr val="142C44"/>
                </a:solidFill>
                <a:latin typeface="Aptos Display"/>
              </a:rPr>
              <a:t>Reliable information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353312"/>
            <a:ext cx="1088136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0" i="0">
                <a:solidFill>
                  <a:srgbClr val="5D6874"/>
                </a:solidFill>
                <a:latin typeface="Aptos"/>
              </a:rPr>
              <a:t>The documentary is oral, but the content still has to be trustworthy.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38528"/>
            <a:ext cx="3529584" cy="2240280"/>
          </a:xfrm>
          <a:prstGeom prst="roundRect">
            <a:avLst/>
          </a:prstGeom>
          <a:solidFill>
            <a:srgbClr val="E7F0F7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49808" y="1938528"/>
            <a:ext cx="73152" cy="2240280"/>
          </a:xfrm>
          <a:prstGeom prst="rect">
            <a:avLst/>
          </a:prstGeom>
          <a:solidFill>
            <a:srgbClr val="316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0976" y="2084832"/>
            <a:ext cx="3163824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700" b="1" i="0">
                <a:solidFill>
                  <a:srgbClr val="31699C"/>
                </a:solidFill>
                <a:latin typeface="Aptos"/>
              </a:rPr>
              <a:t>GOOD PLACES TO START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2505456"/>
            <a:ext cx="3145536" cy="158191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20" b="0" i="0">
                <a:solidFill>
                  <a:srgbClr val="232B34"/>
                </a:solidFill>
                <a:latin typeface="Aptos"/>
              </a:rPr>
              <a:t>Official institutions
Universities / academic projects
Museums / archives
Reputable media
Dictionaries / language resources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4256" y="1938528"/>
            <a:ext cx="3529584" cy="2240280"/>
          </a:xfrm>
          <a:prstGeom prst="roundRect">
            <a:avLst/>
          </a:prstGeom>
          <a:solidFill>
            <a:srgbClr val="EAF6EE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4256" y="1938528"/>
            <a:ext cx="73152" cy="2240280"/>
          </a:xfrm>
          <a:prstGeom prst="rect">
            <a:avLst/>
          </a:prstGeom>
          <a:solidFill>
            <a:srgbClr val="438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35424" y="2084832"/>
            <a:ext cx="3163824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700" b="1" i="0">
                <a:solidFill>
                  <a:srgbClr val="43845D"/>
                </a:solidFill>
                <a:latin typeface="Aptos"/>
              </a:rPr>
              <a:t>CHECK BEFORE USING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5424" y="2505456"/>
            <a:ext cx="3145536" cy="158191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20" b="0" i="0">
                <a:solidFill>
                  <a:srgbClr val="232B34"/>
                </a:solidFill>
                <a:latin typeface="Aptos"/>
              </a:rPr>
              <a:t>Who created it?
Is the date relevant?
Can the claim be verified elsewhere?
Is it fact, interpretation or opinion?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18704" y="1938528"/>
            <a:ext cx="3529584" cy="2240280"/>
          </a:xfrm>
          <a:prstGeom prst="roundRect">
            <a:avLst/>
          </a:prstGeom>
          <a:solidFill>
            <a:srgbClr val="FCF1E2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918704" y="1938528"/>
            <a:ext cx="73152" cy="2240280"/>
          </a:xfrm>
          <a:prstGeom prst="rect">
            <a:avLst/>
          </a:prstGeom>
          <a:solidFill>
            <a:srgbClr val="DE8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19872" y="2084832"/>
            <a:ext cx="3163824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700" b="1" i="0">
                <a:solidFill>
                  <a:srgbClr val="DE8F3E"/>
                </a:solidFill>
                <a:latin typeface="Aptos"/>
              </a:rPr>
              <a:t>KEEP A SOURCE LOG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19872" y="2505456"/>
            <a:ext cx="3145536" cy="158191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20" b="0" i="0">
                <a:solidFill>
                  <a:srgbClr val="232B34"/>
                </a:solidFill>
                <a:latin typeface="Aptos"/>
              </a:rPr>
              <a:t>Title / organisation
Link
What you used it for
Image / clip source
Final credits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4754880"/>
            <a:ext cx="10332720" cy="41148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600" b="1" i="0">
                <a:solidFill>
                  <a:srgbClr val="BE5448"/>
                </a:solidFill>
                <a:latin typeface="Aptos"/>
              </a:rPr>
              <a:t>Do not build a chapter from one random website, a single TikTok or an AI-generated summary.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349240"/>
            <a:ext cx="10332720" cy="41148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800" b="1" i="0">
                <a:solidFill>
                  <a:srgbClr val="142C44"/>
                </a:solidFill>
                <a:latin typeface="Aptos"/>
              </a:rPr>
              <a:t>Research → understand → select → explain in your own words.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48288" y="6419088"/>
            <a:ext cx="365760" cy="20116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5D6874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200" b="1" i="0">
                <a:solidFill>
                  <a:srgbClr val="31699C"/>
                </a:solidFill>
                <a:latin typeface="Aptos"/>
              </a:rPr>
              <a:t>FROM RESEARCH TO VIDEO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5943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3100" b="1" i="0">
                <a:solidFill>
                  <a:srgbClr val="142C44"/>
                </a:solidFill>
                <a:latin typeface="Aptos Display"/>
              </a:rPr>
              <a:t>What should 5+ minutes look like?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353312"/>
            <a:ext cx="1088136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0" i="0">
                <a:solidFill>
                  <a:srgbClr val="5D6874"/>
                </a:solidFill>
                <a:latin typeface="Aptos"/>
              </a:rPr>
              <a:t>An evaluation segment needs a clear message — not a spoken list of facts.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13232" y="1947672"/>
            <a:ext cx="3401568" cy="1353312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3232" y="1947672"/>
            <a:ext cx="73152" cy="1353312"/>
          </a:xfrm>
          <a:prstGeom prst="rect">
            <a:avLst/>
          </a:prstGeom>
          <a:solidFill>
            <a:srgbClr val="316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093976"/>
            <a:ext cx="3035808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31699C"/>
                </a:solidFill>
                <a:latin typeface="Aptos"/>
              </a:rPr>
              <a:t>HOOK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514600"/>
            <a:ext cx="3017520" cy="69494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00" b="0" i="0">
                <a:solidFill>
                  <a:srgbClr val="232B34"/>
                </a:solidFill>
                <a:latin typeface="Aptos"/>
              </a:rPr>
              <a:t>Give the audience a reason to listen.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35424" y="1947672"/>
            <a:ext cx="3401568" cy="1353312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35424" y="1947672"/>
            <a:ext cx="73152" cy="1353312"/>
          </a:xfrm>
          <a:prstGeom prst="rect">
            <a:avLst/>
          </a:prstGeom>
          <a:solidFill>
            <a:srgbClr val="2781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36592" y="2093976"/>
            <a:ext cx="3035808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278184"/>
                </a:solidFill>
                <a:latin typeface="Aptos"/>
              </a:rPr>
              <a:t>KEY IDEA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36592" y="2514600"/>
            <a:ext cx="3017520" cy="69494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00" b="0" i="0">
                <a:solidFill>
                  <a:srgbClr val="232B34"/>
                </a:solidFill>
                <a:latin typeface="Aptos"/>
              </a:rPr>
              <a:t>Explain one important point.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357615" y="1947672"/>
            <a:ext cx="3401568" cy="1353312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57615" y="1947672"/>
            <a:ext cx="73152" cy="1353312"/>
          </a:xfrm>
          <a:prstGeom prst="rect">
            <a:avLst/>
          </a:prstGeom>
          <a:solidFill>
            <a:srgbClr val="DE8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58784" y="2093976"/>
            <a:ext cx="3035808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DE8F3E"/>
                </a:solidFill>
                <a:latin typeface="Aptos"/>
              </a:rPr>
              <a:t>KEY IDEA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58784" y="2514600"/>
            <a:ext cx="3017520" cy="69494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00" b="0" i="0">
                <a:solidFill>
                  <a:srgbClr val="232B34"/>
                </a:solidFill>
                <a:latin typeface="Aptos"/>
              </a:rPr>
              <a:t>Add a second idea that moves the story forward.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13232" y="3611880"/>
            <a:ext cx="3401568" cy="1353312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13232" y="3611880"/>
            <a:ext cx="73152" cy="1353312"/>
          </a:xfrm>
          <a:prstGeom prst="rect">
            <a:avLst/>
          </a:prstGeom>
          <a:solidFill>
            <a:srgbClr val="705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3758184"/>
            <a:ext cx="3035808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705B9C"/>
                </a:solidFill>
                <a:latin typeface="Aptos"/>
              </a:rPr>
              <a:t>REAL EXAMPLE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4178808"/>
            <a:ext cx="3017520" cy="69494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00" b="0" i="0">
                <a:solidFill>
                  <a:srgbClr val="232B34"/>
                </a:solidFill>
                <a:latin typeface="Aptos"/>
              </a:rPr>
              <a:t>Use a map, clip, quote, image or language sample.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5424" y="3611880"/>
            <a:ext cx="3401568" cy="1353312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535424" y="3611880"/>
            <a:ext cx="73152" cy="1353312"/>
          </a:xfrm>
          <a:prstGeom prst="rect">
            <a:avLst/>
          </a:prstGeom>
          <a:solidFill>
            <a:srgbClr val="BE5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736592" y="3758184"/>
            <a:ext cx="3035808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BE5448"/>
                </a:solidFill>
                <a:latin typeface="Aptos"/>
              </a:rPr>
              <a:t>WHY IT MATTERS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36592" y="4178808"/>
            <a:ext cx="3017520" cy="69494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00" b="0" i="0">
                <a:solidFill>
                  <a:srgbClr val="232B34"/>
                </a:solidFill>
                <a:latin typeface="Aptos"/>
              </a:rPr>
              <a:t>Explain what the audience should understand.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357615" y="3611880"/>
            <a:ext cx="3401568" cy="1353312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357615" y="3611880"/>
            <a:ext cx="73152" cy="1353312"/>
          </a:xfrm>
          <a:prstGeom prst="rect">
            <a:avLst/>
          </a:prstGeom>
          <a:solidFill>
            <a:srgbClr val="438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558784" y="3758184"/>
            <a:ext cx="3035808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43845D"/>
                </a:solidFill>
                <a:latin typeface="Aptos"/>
              </a:rPr>
              <a:t>CLOSING / TRANSITION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58784" y="4178808"/>
            <a:ext cx="3017520" cy="69494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00" b="0" i="0">
                <a:solidFill>
                  <a:srgbClr val="232B34"/>
                </a:solidFill>
                <a:latin typeface="Aptos"/>
              </a:rPr>
              <a:t>Finish clearly and lead into what comes next.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" y="5440680"/>
            <a:ext cx="10149840" cy="41148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600" b="1" i="0">
                <a:solidFill>
                  <a:srgbClr val="142C44"/>
                </a:solidFill>
                <a:latin typeface="Aptos"/>
              </a:rPr>
              <a:t>The 5-minute minimum is not a target to fill with extra facts: every minute should have a purpose.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448288" y="6419088"/>
            <a:ext cx="365760" cy="20116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5D6874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200" b="1" i="0">
                <a:solidFill>
                  <a:srgbClr val="31699C"/>
                </a:solidFill>
                <a:latin typeface="Aptos"/>
              </a:rPr>
              <a:t>CHAPTER 1 · EVALUATIONS 1–2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5943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3100" b="1" i="0">
                <a:solidFill>
                  <a:srgbClr val="142C44"/>
                </a:solidFill>
                <a:latin typeface="Aptos Display"/>
              </a:rPr>
              <a:t>Community &amp; Identity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353312"/>
            <a:ext cx="1088136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0" i="0">
                <a:solidFill>
                  <a:srgbClr val="5D6874"/>
                </a:solidFill>
                <a:latin typeface="Aptos"/>
              </a:rPr>
              <a:t>Guiding question: WHO ARE THESE PEOPLE, AND HOW DOES IDENTITY SHAPE THEIR ENGLISH?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20240"/>
            <a:ext cx="5257800" cy="3273552"/>
          </a:xfrm>
          <a:prstGeom prst="roundRect">
            <a:avLst/>
          </a:prstGeom>
          <a:solidFill>
            <a:srgbClr val="E7F0F7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49808" y="1920240"/>
            <a:ext cx="73152" cy="3273552"/>
          </a:xfrm>
          <a:prstGeom prst="rect">
            <a:avLst/>
          </a:prstGeom>
          <a:solidFill>
            <a:srgbClr val="316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0976" y="2066544"/>
            <a:ext cx="4892040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700" b="1" i="0">
                <a:solidFill>
                  <a:srgbClr val="31699C"/>
                </a:solidFill>
                <a:latin typeface="Aptos"/>
              </a:rPr>
              <a:t>EVALUATION 1 · MEET THE COMMUNITY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2487168"/>
            <a:ext cx="4873752" cy="261518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0" i="0">
                <a:solidFill>
                  <a:srgbClr val="232B34"/>
                </a:solidFill>
                <a:latin typeface="Aptos"/>
              </a:rPr>
              <a:t>• Where is the community located?
• Who are the people / what defines the community?
• What role does English play there?
• Which facts are essential before we go deeper?
• Why is this community worth following?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99632" y="1920240"/>
            <a:ext cx="5257800" cy="3273552"/>
          </a:xfrm>
          <a:prstGeom prst="roundRect">
            <a:avLst/>
          </a:prstGeom>
          <a:solidFill>
            <a:srgbClr val="EAF6EE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199632" y="1920240"/>
            <a:ext cx="73152" cy="3273552"/>
          </a:xfrm>
          <a:prstGeom prst="rect">
            <a:avLst/>
          </a:prstGeom>
          <a:solidFill>
            <a:srgbClr val="2781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0" y="2066544"/>
            <a:ext cx="4892040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700" b="1" i="0">
                <a:solidFill>
                  <a:srgbClr val="278184"/>
                </a:solidFill>
                <a:latin typeface="Aptos"/>
              </a:rPr>
              <a:t>EVALUATION 2 · LANGUAGE &amp; IDENTITY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487168"/>
            <a:ext cx="4873752" cy="261518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0" i="0">
                <a:solidFill>
                  <a:srgbClr val="232B34"/>
                </a:solidFill>
                <a:latin typeface="Aptos"/>
              </a:rPr>
              <a:t>• Age / generation differences
• Social or professional variation
• Formal vs informal language when relevant
• Slang / identity markers that genuinely matter
• One concrete example of language expressing identity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532120"/>
            <a:ext cx="1033272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550" b="1" i="0">
                <a:solidFill>
                  <a:srgbClr val="DE8F3E"/>
                </a:solidFill>
                <a:latin typeface="Aptos"/>
              </a:rPr>
              <a:t>By the end of E2, Chapter 1 should feel complete: community + identity, ready to move into how the variety sounds.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48288" y="6419088"/>
            <a:ext cx="365760" cy="20116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5D6874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31699C"/>
                </a:solidFill>
                <a:latin typeface="Aptos"/>
              </a:rPr>
              <a:t>CHAPTER 2 · EVALUATIONS 3–4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5943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3000" b="1">
                <a:solidFill>
                  <a:srgbClr val="142C44"/>
                </a:solidFill>
                <a:latin typeface="Aptos Display"/>
              </a:rPr>
              <a:t>Voice &amp; History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353312"/>
            <a:ext cx="1088136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50" b="1" i="0">
                <a:solidFill>
                  <a:srgbClr val="5D6874"/>
                </a:solidFill>
                <a:latin typeface="Aptos"/>
              </a:rPr>
              <a:t>Guiding question: WHAT DOES THEIR ENGLISH SOUND LIKE — AND WHY DID IT DEVELOP THAT WAY?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20240"/>
            <a:ext cx="5257800" cy="3383280"/>
          </a:xfrm>
          <a:prstGeom prst="roundRect">
            <a:avLst/>
          </a:prstGeom>
          <a:solidFill>
            <a:srgbClr val="FCF1E2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49808" y="1920240"/>
            <a:ext cx="73152" cy="3383280"/>
          </a:xfrm>
          <a:prstGeom prst="rect">
            <a:avLst/>
          </a:prstGeom>
          <a:solidFill>
            <a:srgbClr val="DE8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0976" y="2066544"/>
            <a:ext cx="4892040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 i="0">
                <a:solidFill>
                  <a:srgbClr val="DE8F3E"/>
                </a:solidFill>
                <a:latin typeface="Aptos"/>
              </a:rPr>
              <a:t>EVALUATION 3 · HOW THEY SPEAK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2487168"/>
            <a:ext cx="4873752" cy="272491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>
              <a:spcAft>
                <a:spcPts val="500"/>
              </a:spcAft>
            </a:pPr>
            <a:r>
              <a:rPr sz="1650">
                <a:solidFill>
                  <a:srgbClr val="232B34"/>
                </a:solidFill>
                <a:latin typeface="Aptos"/>
              </a:rPr>
              <a:t>• Accent vs dialect — be precise</a:t>
            </a:r>
          </a:p>
          <a:p>
            <a:pPr>
              <a:spcAft>
                <a:spcPts val="500"/>
              </a:spcAft>
            </a:pPr>
            <a:r>
              <a:rPr sz="1650">
                <a:solidFill>
                  <a:srgbClr val="232B34"/>
                </a:solidFill>
                <a:latin typeface="Aptos"/>
              </a:rPr>
              <a:t>• 2–3 pronunciation features worth noticing</a:t>
            </a:r>
          </a:p>
          <a:p>
            <a:pPr>
              <a:spcAft>
                <a:spcPts val="500"/>
              </a:spcAft>
            </a:pPr>
            <a:r>
              <a:rPr sz="1650">
                <a:solidFill>
                  <a:srgbClr val="232B34"/>
                </a:solidFill>
                <a:latin typeface="Aptos"/>
              </a:rPr>
              <a:t>• Vocabulary / expressions that genuinely matter</a:t>
            </a:r>
          </a:p>
          <a:p>
            <a:pPr>
              <a:spcAft>
                <a:spcPts val="500"/>
              </a:spcAft>
            </a:pPr>
            <a:r>
              <a:rPr sz="1650">
                <a:solidFill>
                  <a:srgbClr val="232B34"/>
                </a:solidFill>
                <a:latin typeface="Aptos"/>
              </a:rPr>
              <a:t>• Standard vs local variation</a:t>
            </a:r>
          </a:p>
          <a:p>
            <a:pPr>
              <a:spcAft>
                <a:spcPts val="500"/>
              </a:spcAft>
            </a:pPr>
            <a:r>
              <a:rPr sz="1650">
                <a:solidFill>
                  <a:srgbClr val="232B34"/>
                </a:solidFill>
                <a:latin typeface="Aptos"/>
              </a:rPr>
              <a:t>• One short authentic language sample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99632" y="1920240"/>
            <a:ext cx="5257800" cy="3383280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199632" y="1920240"/>
            <a:ext cx="73152" cy="3383280"/>
          </a:xfrm>
          <a:prstGeom prst="rect">
            <a:avLst/>
          </a:prstGeom>
          <a:solidFill>
            <a:srgbClr val="DE8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0" y="2066544"/>
            <a:ext cx="4892040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DE8F3E"/>
                </a:solidFill>
                <a:latin typeface="Aptos"/>
              </a:rPr>
              <a:t>EVALUATION 4 · THE STORY OF THEIR ENGLISH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487168"/>
            <a:ext cx="4873752" cy="272491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>
              <a:spcAft>
                <a:spcPts val="500"/>
              </a:spcAft>
            </a:pPr>
            <a:r>
              <a:rPr sz="1610">
                <a:solidFill>
                  <a:srgbClr val="232B34"/>
                </a:solidFill>
                <a:latin typeface="Aptos"/>
              </a:rPr>
              <a:t>• Where did English in this community come from?</a:t>
            </a:r>
          </a:p>
          <a:p>
            <a:pPr>
              <a:spcAft>
                <a:spcPts val="500"/>
              </a:spcAft>
            </a:pPr>
            <a:r>
              <a:rPr sz="1610">
                <a:solidFill>
                  <a:srgbClr val="232B34"/>
                </a:solidFill>
                <a:latin typeface="Aptos"/>
              </a:rPr>
              <a:t>• Migration, colonisation, contact or political change</a:t>
            </a:r>
          </a:p>
          <a:p>
            <a:pPr>
              <a:spcAft>
                <a:spcPts val="500"/>
              </a:spcAft>
            </a:pPr>
            <a:r>
              <a:rPr sz="1610">
                <a:solidFill>
                  <a:srgbClr val="232B34"/>
                </a:solidFill>
                <a:latin typeface="Aptos"/>
              </a:rPr>
              <a:t>• Which other languages influenced it?</a:t>
            </a:r>
          </a:p>
          <a:p>
            <a:pPr>
              <a:spcAft>
                <a:spcPts val="500"/>
              </a:spcAft>
            </a:pPr>
            <a:r>
              <a:rPr sz="1610">
                <a:solidFill>
                  <a:srgbClr val="232B34"/>
                </a:solidFill>
                <a:latin typeface="Aptos"/>
              </a:rPr>
              <a:t>• Link historical causes to features from E3</a:t>
            </a:r>
          </a:p>
          <a:p>
            <a:pPr>
              <a:spcAft>
                <a:spcPts val="500"/>
              </a:spcAft>
            </a:pPr>
            <a:r>
              <a:rPr sz="1610">
                <a:solidFill>
                  <a:srgbClr val="232B34"/>
                </a:solidFill>
                <a:latin typeface="Aptos"/>
              </a:rPr>
              <a:t>• Finish by connecting history, sound and identity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605272"/>
            <a:ext cx="1033272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500" b="1" i="0">
                <a:solidFill>
                  <a:srgbClr val="BE5448"/>
                </a:solidFill>
                <a:latin typeface="Aptos"/>
              </a:rPr>
              <a:t>E3 and E4 each add at least 5 minutes of NEW material. By the end of E4, Chapter 2 should be complete and coherent.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48288" y="6419088"/>
            <a:ext cx="365760" cy="20116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5D6874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200" b="1" i="0">
                <a:solidFill>
                  <a:srgbClr val="31699C"/>
                </a:solidFill>
                <a:latin typeface="Aptos"/>
              </a:rPr>
              <a:t>CHAPTER 3 · EVALUATIONS 5–6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5943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3100" b="1" i="0">
                <a:solidFill>
                  <a:srgbClr val="142C44"/>
                </a:solidFill>
                <a:latin typeface="Aptos Display"/>
              </a:rPr>
              <a:t>Culture &amp; Communication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353312"/>
            <a:ext cx="1088136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0" i="0">
                <a:solidFill>
                  <a:srgbClr val="5D6874"/>
                </a:solidFill>
                <a:latin typeface="Aptos"/>
              </a:rPr>
              <a:t>Guiding question: HOW DO CULTURE AND SOCIAL CONVENTIONS AFFECT COMMUNICATION?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20240"/>
            <a:ext cx="5257800" cy="3401568"/>
          </a:xfrm>
          <a:prstGeom prst="roundRect">
            <a:avLst/>
          </a:prstGeom>
          <a:solidFill>
            <a:srgbClr val="FAEAE8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49808" y="1920240"/>
            <a:ext cx="73152" cy="3401568"/>
          </a:xfrm>
          <a:prstGeom prst="rect">
            <a:avLst/>
          </a:prstGeom>
          <a:solidFill>
            <a:srgbClr val="BE5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0976" y="2066544"/>
            <a:ext cx="4892040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700" b="1" i="0">
                <a:solidFill>
                  <a:srgbClr val="BE5448"/>
                </a:solidFill>
                <a:latin typeface="Aptos"/>
              </a:rPr>
              <a:t>EVALUATION 5 · BEYOND THE WORDS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2487168"/>
            <a:ext cx="4873752" cy="27432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70" b="0" i="0">
                <a:solidFill>
                  <a:srgbClr val="232B34"/>
                </a:solidFill>
                <a:latin typeface="Aptos"/>
              </a:rPr>
              <a:t>• Politeness and ways of requesting / refusing / disagreeing
• Small talk and conversational expectations
• Directness vs indirectness when relevant
• Tone, gestures, eye contact or personal space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99632" y="1920240"/>
            <a:ext cx="5257800" cy="3401568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199632" y="1920240"/>
            <a:ext cx="73152" cy="3401568"/>
          </a:xfrm>
          <a:prstGeom prst="rect">
            <a:avLst/>
          </a:prstGeom>
          <a:solidFill>
            <a:srgbClr val="BE5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0" y="2066544"/>
            <a:ext cx="4892040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700" b="1" i="0">
                <a:solidFill>
                  <a:srgbClr val="BE5448"/>
                </a:solidFill>
                <a:latin typeface="Aptos"/>
              </a:rPr>
              <a:t>EVALUATION 6 · WHAT CAN WE LEARN?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487168"/>
            <a:ext cx="4873752" cy="27432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70" b="0">
                <a:solidFill>
                  <a:srgbClr val="232B34"/>
                </a:solidFill>
                <a:latin typeface="Aptos"/>
              </a:rPr>
              <a:t>• One realistic intercultural misunderstanding
• How could it be avoided?
• What can outsiders learn from this community?
• Build the final conclusion of the documentary
• Prepare for the live Q&amp;A / defence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623560"/>
            <a:ext cx="1033272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550" b="1">
                <a:solidFill>
                  <a:srgbClr val="142C44"/>
                </a:solidFill>
                <a:latin typeface="Aptos"/>
              </a:rPr>
              <a:t>E5 and E6 each add at least 5 minutes of NEW material. Talk about tendencies and conventions — not stereotypes about what “everyone” is like.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48288" y="6419088"/>
            <a:ext cx="365760" cy="20116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5D6874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31699C"/>
                </a:solidFill>
                <a:latin typeface="Aptos"/>
              </a:rPr>
              <a:t>PROJECT CHECKPOINTS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5943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3000" b="1" i="0">
                <a:solidFill>
                  <a:srgbClr val="142C44"/>
                </a:solidFill>
                <a:latin typeface="Aptos Display"/>
              </a:rPr>
              <a:t>What happens in each evaluation?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353312"/>
            <a:ext cx="1088136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0" i="0">
                <a:solidFill>
                  <a:srgbClr val="5D6874"/>
                </a:solidFill>
                <a:latin typeface="Aptos"/>
              </a:rPr>
              <a:t>Every evaluation adds 5+ minutes. Only E2, E4 and E6 are graded as Project Documentary (20%).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993392"/>
            <a:ext cx="3246120" cy="1993392"/>
          </a:xfrm>
          <a:prstGeom prst="roundRect">
            <a:avLst/>
          </a:prstGeom>
          <a:solidFill>
            <a:srgbClr val="E7F0F7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993392"/>
            <a:ext cx="73152" cy="1993392"/>
          </a:xfrm>
          <a:prstGeom prst="rect">
            <a:avLst/>
          </a:prstGeom>
          <a:solidFill>
            <a:srgbClr val="316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4128" y="2139696"/>
            <a:ext cx="2880360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600" b="1" i="0">
                <a:solidFill>
                  <a:srgbClr val="31699C"/>
                </a:solidFill>
                <a:latin typeface="Aptos"/>
              </a:rPr>
              <a:t>≥ 5 MINUTES / EVAL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4128" y="2560320"/>
            <a:ext cx="2862072" cy="133502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530" b="0" i="0">
                <a:solidFill>
                  <a:srgbClr val="232B34"/>
                </a:solidFill>
                <a:latin typeface="Aptos"/>
              </a:rPr>
              <a:t>Add at least five minutes of NEW documentary material in every evaluation.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71416" y="1993392"/>
            <a:ext cx="3246120" cy="1993392"/>
          </a:xfrm>
          <a:prstGeom prst="roundRect">
            <a:avLst/>
          </a:prstGeom>
          <a:solidFill>
            <a:srgbClr val="EAF6EE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71416" y="1993392"/>
            <a:ext cx="73152" cy="1993392"/>
          </a:xfrm>
          <a:prstGeom prst="rect">
            <a:avLst/>
          </a:prstGeom>
          <a:solidFill>
            <a:srgbClr val="438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2583" y="2139696"/>
            <a:ext cx="2880360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600" b="1" i="0">
                <a:solidFill>
                  <a:srgbClr val="43845D"/>
                </a:solidFill>
                <a:latin typeface="Aptos"/>
              </a:rPr>
              <a:t>EVERYONE SPEAKS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2583" y="2560320"/>
            <a:ext cx="2862072" cy="133502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500" b="0" i="0">
                <a:solidFill>
                  <a:srgbClr val="232B34"/>
                </a:solidFill>
                <a:latin typeface="Aptos"/>
              </a:rPr>
              <a:t>All 5/6 members need an identifiable spoken contribution in each evaluation.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19872" y="1993392"/>
            <a:ext cx="3246120" cy="1993392"/>
          </a:xfrm>
          <a:prstGeom prst="roundRect">
            <a:avLst/>
          </a:prstGeom>
          <a:solidFill>
            <a:srgbClr val="FCF1E2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19872" y="1993392"/>
            <a:ext cx="73152" cy="1993392"/>
          </a:xfrm>
          <a:prstGeom prst="rect">
            <a:avLst/>
          </a:prstGeom>
          <a:solidFill>
            <a:srgbClr val="DE8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21040" y="2139696"/>
            <a:ext cx="2880360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600" b="1" i="0">
                <a:solidFill>
                  <a:srgbClr val="DE8F3E"/>
                </a:solidFill>
                <a:latin typeface="Aptos"/>
              </a:rPr>
              <a:t>SOURCES INCLUDED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2560320"/>
            <a:ext cx="2862072" cy="133502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500" b="0" i="0">
                <a:solidFill>
                  <a:srgbClr val="232B34"/>
                </a:solidFill>
                <a:latin typeface="Aptos"/>
              </a:rPr>
              <a:t>Keep the source log updated and credit information, images and external media used.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4626864"/>
            <a:ext cx="10149840" cy="41148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480" b="1" i="0">
                <a:solidFill>
                  <a:srgbClr val="142C44"/>
                </a:solidFill>
                <a:latin typeface="Aptos"/>
              </a:rPr>
              <a:t>E1 / E3 / E5: 5+ minutes of progress for formative feedback.  E2 / E4 / E6: add 5+ more minutes, complete the chapter and submit it for assessment.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5257800"/>
            <a:ext cx="10149840" cy="4572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480" b="1" i="0">
                <a:solidFill>
                  <a:srgbClr val="DE8F3E"/>
                </a:solidFill>
                <a:latin typeface="Aptos"/>
              </a:rPr>
              <a:t>Feedback from each checkpoint should visibly improve the completed chapter.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48288" y="6419088"/>
            <a:ext cx="365760" cy="20116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5D6874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200" b="1">
                <a:solidFill>
                  <a:srgbClr val="31699C"/>
                </a:solidFill>
                <a:latin typeface="Aptos"/>
              </a:rPr>
              <a:t>ORAL QUALITY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5943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3100" b="1">
                <a:solidFill>
                  <a:srgbClr val="142C44"/>
                </a:solidFill>
                <a:latin typeface="Aptos Display"/>
              </a:rPr>
              <a:t>The speaking matters more than the editing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353312"/>
            <a:ext cx="1088136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0">
                <a:solidFill>
                  <a:srgbClr val="5D6874"/>
                </a:solidFill>
                <a:latin typeface="Aptos"/>
              </a:rPr>
              <a:t>This is an Oral Communication project — the video is the vehicle, not the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920240"/>
            <a:ext cx="5394960" cy="786384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920240"/>
            <a:ext cx="73152" cy="786384"/>
          </a:xfrm>
          <a:prstGeom prst="rect">
            <a:avLst/>
          </a:prstGeom>
          <a:solidFill>
            <a:srgbClr val="316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688" y="2039112"/>
            <a:ext cx="5010912" cy="30175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>
                <a:solidFill>
                  <a:srgbClr val="31699C"/>
                </a:solidFill>
                <a:latin typeface="Aptos"/>
              </a:rPr>
              <a:t>ENGLISH ONLY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2386584"/>
            <a:ext cx="5010912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10" b="0">
                <a:solidFill>
                  <a:srgbClr val="232B34"/>
                </a:solidFill>
                <a:latin typeface="Aptos"/>
              </a:rPr>
              <a:t>All spoken content must be in English.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862072"/>
            <a:ext cx="5394960" cy="786384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2862072"/>
            <a:ext cx="73152" cy="786384"/>
          </a:xfrm>
          <a:prstGeom prst="rect">
            <a:avLst/>
          </a:prstGeom>
          <a:solidFill>
            <a:srgbClr val="316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2688" y="2980944"/>
            <a:ext cx="5010912" cy="30175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>
                <a:solidFill>
                  <a:srgbClr val="31699C"/>
                </a:solidFill>
                <a:latin typeface="Aptos"/>
              </a:rPr>
              <a:t>NO READING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2688" y="3328415"/>
            <a:ext cx="5010912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10" b="0">
                <a:solidFill>
                  <a:srgbClr val="232B34"/>
                </a:solidFill>
                <a:latin typeface="Aptos"/>
              </a:rPr>
              <a:t>Prepare carefully, but do not read a full script.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3803904"/>
            <a:ext cx="5394960" cy="786384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31520" y="3803904"/>
            <a:ext cx="73152" cy="786384"/>
          </a:xfrm>
          <a:prstGeom prst="rect">
            <a:avLst/>
          </a:prstGeom>
          <a:solidFill>
            <a:srgbClr val="2781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32688" y="3922776"/>
            <a:ext cx="5010912" cy="30175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>
                <a:solidFill>
                  <a:srgbClr val="278184"/>
                </a:solidFill>
                <a:latin typeface="Aptos"/>
              </a:rPr>
              <a:t>EXPLAIN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2688" y="4270248"/>
            <a:ext cx="5010912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10" b="0">
                <a:solidFill>
                  <a:srgbClr val="232B34"/>
                </a:solidFill>
                <a:latin typeface="Aptos"/>
              </a:rPr>
              <a:t>Understand it well enough to explain it in your own words.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4745736"/>
            <a:ext cx="5394960" cy="786384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31520" y="4745736"/>
            <a:ext cx="73152" cy="786384"/>
          </a:xfrm>
          <a:prstGeom prst="rect">
            <a:avLst/>
          </a:prstGeom>
          <a:solidFill>
            <a:srgbClr val="2781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88" y="4864607"/>
            <a:ext cx="5010912" cy="30175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>
                <a:solidFill>
                  <a:srgbClr val="278184"/>
                </a:solidFill>
                <a:latin typeface="Aptos"/>
              </a:rPr>
              <a:t>BE CLEAR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" y="5212079"/>
            <a:ext cx="5010912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r>
              <a:rPr sz="1410">
                <a:latin typeface="Aptos"/>
              </a:rPr>
              <a:t>Pace, volume and intonation must support understanding.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72784" y="1920240"/>
            <a:ext cx="5184648" cy="786384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72784" y="1920240"/>
            <a:ext cx="73152" cy="786384"/>
          </a:xfrm>
          <a:prstGeom prst="rect">
            <a:avLst/>
          </a:prstGeom>
          <a:solidFill>
            <a:srgbClr val="DE8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73952" y="2039112"/>
            <a:ext cx="4800600" cy="30175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>
                <a:solidFill>
                  <a:srgbClr val="DE8F3E"/>
                </a:solidFill>
                <a:latin typeface="Aptos"/>
              </a:rPr>
              <a:t>EVERYONE SPEAKS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73952" y="2386584"/>
            <a:ext cx="480060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10" b="0">
                <a:solidFill>
                  <a:srgbClr val="232B34"/>
                </a:solidFill>
                <a:latin typeface="Aptos"/>
              </a:rPr>
              <a:t>Every member needs an identifiable contribution.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72784" y="2862072"/>
            <a:ext cx="5184648" cy="786384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272784" y="2862072"/>
            <a:ext cx="73152" cy="786384"/>
          </a:xfrm>
          <a:prstGeom prst="rect">
            <a:avLst/>
          </a:prstGeom>
          <a:solidFill>
            <a:srgbClr val="DE8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73952" y="2980944"/>
            <a:ext cx="4800600" cy="30175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>
                <a:solidFill>
                  <a:srgbClr val="DE8F3E"/>
                </a:solidFill>
                <a:latin typeface="Aptos"/>
              </a:rPr>
              <a:t>BE NATURAL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73952" y="3328415"/>
            <a:ext cx="480060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10" b="0">
                <a:solidFill>
                  <a:srgbClr val="232B34"/>
                </a:solidFill>
                <a:latin typeface="Aptos"/>
              </a:rPr>
              <a:t>Avoid flat, memorised delivery.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72784" y="3803904"/>
            <a:ext cx="5184648" cy="786384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272784" y="3803904"/>
            <a:ext cx="73152" cy="786384"/>
          </a:xfrm>
          <a:prstGeom prst="rect">
            <a:avLst/>
          </a:prstGeom>
          <a:solidFill>
            <a:srgbClr val="BE5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73952" y="3922776"/>
            <a:ext cx="4800600" cy="30175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>
                <a:solidFill>
                  <a:srgbClr val="BE5448"/>
                </a:solidFill>
                <a:latin typeface="Aptos"/>
              </a:rPr>
              <a:t>RE-RECORD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73952" y="4270248"/>
            <a:ext cx="480060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10" b="0">
                <a:solidFill>
                  <a:srgbClr val="232B34"/>
                </a:solidFill>
                <a:latin typeface="Aptos"/>
              </a:rPr>
              <a:t>If the audio or delivery is weak, record it again.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272784" y="4745736"/>
            <a:ext cx="5184648" cy="786384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272784" y="4745736"/>
            <a:ext cx="73152" cy="786384"/>
          </a:xfrm>
          <a:prstGeom prst="rect">
            <a:avLst/>
          </a:prstGeom>
          <a:solidFill>
            <a:srgbClr val="BE5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73952" y="4864607"/>
            <a:ext cx="4800600" cy="30175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>
                <a:solidFill>
                  <a:srgbClr val="BE5448"/>
                </a:solidFill>
                <a:latin typeface="Aptos"/>
              </a:rPr>
              <a:t>OWN YOUR PART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73952" y="5212079"/>
            <a:ext cx="4800600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10" b="0">
                <a:solidFill>
                  <a:srgbClr val="232B34"/>
                </a:solidFill>
                <a:latin typeface="Aptos"/>
              </a:rPr>
              <a:t>Be ready to answer questions about your section.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4400" y="5806440"/>
            <a:ext cx="10332720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600" b="1">
                <a:solidFill>
                  <a:srgbClr val="142C44"/>
                </a:solidFill>
                <a:latin typeface="Aptos"/>
              </a:rPr>
              <a:t>A beautiful edit cannot compensate for weak spoken communication.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448288" y="6419088"/>
            <a:ext cx="365760" cy="20116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5D6874"/>
                </a:solidFill>
                <a:latin typeface="Apto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200" b="1" i="0">
                <a:solidFill>
                  <a:srgbClr val="31699C"/>
                </a:solidFill>
                <a:latin typeface="Aptos"/>
              </a:rPr>
              <a:t>VIDEO &amp; EDITING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5943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3100" b="1" i="0">
                <a:solidFill>
                  <a:srgbClr val="142C44"/>
                </a:solidFill>
                <a:latin typeface="Aptos Display"/>
              </a:rPr>
              <a:t>Keep production simple and effective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353312"/>
            <a:ext cx="1088136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0" i="0">
                <a:solidFill>
                  <a:srgbClr val="5D6874"/>
                </a:solidFill>
                <a:latin typeface="Aptos"/>
              </a:rPr>
              <a:t>You are not being asked to become professional filmmakers.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13232" y="1965960"/>
            <a:ext cx="3401568" cy="1325880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3232" y="1965960"/>
            <a:ext cx="73152" cy="1325880"/>
          </a:xfrm>
          <a:prstGeom prst="rect">
            <a:avLst/>
          </a:prstGeom>
          <a:solidFill>
            <a:srgbClr val="316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112264"/>
            <a:ext cx="3035808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31699C"/>
                </a:solidFill>
                <a:latin typeface="Aptos"/>
              </a:rPr>
              <a:t>CLEAR AUDIO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532888"/>
            <a:ext cx="3017520" cy="66751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00" b="0" i="0">
                <a:solidFill>
                  <a:srgbClr val="232B34"/>
                </a:solidFill>
                <a:latin typeface="Aptos"/>
              </a:rPr>
              <a:t>The voice must always be easy to hear.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35424" y="1965960"/>
            <a:ext cx="3401568" cy="1325880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35424" y="1965960"/>
            <a:ext cx="73152" cy="1325880"/>
          </a:xfrm>
          <a:prstGeom prst="rect">
            <a:avLst/>
          </a:prstGeom>
          <a:solidFill>
            <a:srgbClr val="2781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36592" y="2112264"/>
            <a:ext cx="3035808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278184"/>
                </a:solidFill>
                <a:latin typeface="Aptos"/>
              </a:rPr>
              <a:t>READABLE VISUALS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36592" y="2532888"/>
            <a:ext cx="3017520" cy="66751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00" b="0" i="0">
                <a:solidFill>
                  <a:srgbClr val="232B34"/>
                </a:solidFill>
                <a:latin typeface="Aptos"/>
              </a:rPr>
              <a:t>Use titles, maps, images and keywords that can be understood quickly.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357615" y="1965960"/>
            <a:ext cx="3401568" cy="1325880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57615" y="1965960"/>
            <a:ext cx="73152" cy="1325880"/>
          </a:xfrm>
          <a:prstGeom prst="rect">
            <a:avLst/>
          </a:prstGeom>
          <a:solidFill>
            <a:srgbClr val="DE8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58784" y="2112264"/>
            <a:ext cx="3035808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DE8F3E"/>
                </a:solidFill>
                <a:latin typeface="Aptos"/>
              </a:rPr>
              <a:t>SHORT EXTERNAL CLIPS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58784" y="2532888"/>
            <a:ext cx="3017520" cy="66751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00" b="0" i="0">
                <a:solidFill>
                  <a:srgbClr val="232B34"/>
                </a:solidFill>
                <a:latin typeface="Aptos"/>
              </a:rPr>
              <a:t>Only use extracts when they genuinely help explain something.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13232" y="3611880"/>
            <a:ext cx="3401568" cy="1325880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13232" y="3611880"/>
            <a:ext cx="73152" cy="1325880"/>
          </a:xfrm>
          <a:prstGeom prst="rect">
            <a:avLst/>
          </a:prstGeom>
          <a:solidFill>
            <a:srgbClr val="705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3758184"/>
            <a:ext cx="3035808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705B9C"/>
                </a:solidFill>
                <a:latin typeface="Aptos"/>
              </a:rPr>
              <a:t>CONSISTENT STYLE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4178808"/>
            <a:ext cx="3017520" cy="66751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00" b="0" i="0">
                <a:solidFill>
                  <a:srgbClr val="232B34"/>
                </a:solidFill>
                <a:latin typeface="Aptos"/>
              </a:rPr>
              <a:t>Use similar titles, fonts and transitions across the three chapters.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5424" y="3611880"/>
            <a:ext cx="3401568" cy="1325880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535424" y="3611880"/>
            <a:ext cx="73152" cy="1325880"/>
          </a:xfrm>
          <a:prstGeom prst="rect">
            <a:avLst/>
          </a:prstGeom>
          <a:solidFill>
            <a:srgbClr val="BE5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736592" y="3758184"/>
            <a:ext cx="3035808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BE5448"/>
                </a:solidFill>
                <a:latin typeface="Aptos"/>
              </a:rPr>
              <a:t>MUSIC = SECONDARY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36592" y="4178808"/>
            <a:ext cx="3017520" cy="66751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00" b="0" i="0">
                <a:solidFill>
                  <a:srgbClr val="232B34"/>
                </a:solidFill>
                <a:latin typeface="Aptos"/>
              </a:rPr>
              <a:t>Background music must never compete with the speaker.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357615" y="3611880"/>
            <a:ext cx="3401568" cy="1325880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357615" y="3611880"/>
            <a:ext cx="73152" cy="1325880"/>
          </a:xfrm>
          <a:prstGeom prst="rect">
            <a:avLst/>
          </a:prstGeom>
          <a:solidFill>
            <a:srgbClr val="438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558784" y="3758184"/>
            <a:ext cx="3035808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43845D"/>
                </a:solidFill>
                <a:latin typeface="Aptos"/>
              </a:rPr>
              <a:t>CREDITS &amp; SOURCES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58784" y="4178808"/>
            <a:ext cx="3017520" cy="66751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00" b="0" i="0">
                <a:solidFill>
                  <a:srgbClr val="232B34"/>
                </a:solidFill>
                <a:latin typeface="Aptos"/>
              </a:rPr>
              <a:t>Credit information, images and external media at the end.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400" y="5440680"/>
            <a:ext cx="10332720" cy="41148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650" b="1" i="0">
                <a:solidFill>
                  <a:srgbClr val="142C44"/>
                </a:solidFill>
                <a:latin typeface="Aptos"/>
              </a:rPr>
              <a:t>Simple + clear + coherent beats complicated + flashy + difficult to follow.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448288" y="6419088"/>
            <a:ext cx="365760" cy="20116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5D6874"/>
                </a:solidFill>
                <a:latin typeface="Aptos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200" b="1" i="0">
                <a:solidFill>
                  <a:srgbClr val="31699C"/>
                </a:solidFill>
                <a:latin typeface="Aptos"/>
              </a:rPr>
              <a:t>ASSESSMENT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5943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3100" b="1" i="0">
                <a:solidFill>
                  <a:srgbClr val="142C44"/>
                </a:solidFill>
                <a:latin typeface="Aptos Display"/>
              </a:rPr>
              <a:t>What will matter in the project?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353312"/>
            <a:ext cx="1088136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50" b="1" i="0">
                <a:solidFill>
                  <a:srgbClr val="5D6874"/>
                </a:solidFill>
                <a:latin typeface="Aptos"/>
              </a:rPr>
              <a:t>Project Documentary = 20% in Evaluations 2, 4 and 6.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920240"/>
            <a:ext cx="5285232" cy="1042415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920240"/>
            <a:ext cx="73152" cy="1042415"/>
          </a:xfrm>
          <a:prstGeom prst="rect">
            <a:avLst/>
          </a:prstGeom>
          <a:solidFill>
            <a:srgbClr val="316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4128" y="2066544"/>
            <a:ext cx="4919472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31699C"/>
                </a:solidFill>
                <a:latin typeface="Aptos"/>
              </a:rPr>
              <a:t>CONTENT &amp; RESEARCH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4128" y="2487168"/>
            <a:ext cx="4901184" cy="384047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 i="0">
                <a:solidFill>
                  <a:srgbClr val="232B34"/>
                </a:solidFill>
                <a:latin typeface="Aptos"/>
              </a:rPr>
              <a:t>Accurate, relevant information supported by reliable sources.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73952" y="1920240"/>
            <a:ext cx="5285232" cy="1042415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73952" y="1920240"/>
            <a:ext cx="73152" cy="1042415"/>
          </a:xfrm>
          <a:prstGeom prst="rect">
            <a:avLst/>
          </a:prstGeom>
          <a:solidFill>
            <a:srgbClr val="2781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75120" y="2066544"/>
            <a:ext cx="4919472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278184"/>
                </a:solidFill>
                <a:latin typeface="Aptos"/>
              </a:rPr>
              <a:t>ORAL COMMUNICATION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0" y="2487168"/>
            <a:ext cx="4901184" cy="384047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 i="0">
                <a:solidFill>
                  <a:srgbClr val="232B34"/>
                </a:solidFill>
                <a:latin typeface="Aptos"/>
              </a:rPr>
              <a:t>Clear, natural and understandable spoken English.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200400"/>
            <a:ext cx="5285232" cy="1042415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2960" y="3200400"/>
            <a:ext cx="73152" cy="1042415"/>
          </a:xfrm>
          <a:prstGeom prst="rect">
            <a:avLst/>
          </a:prstGeom>
          <a:solidFill>
            <a:srgbClr val="DE8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24128" y="3346704"/>
            <a:ext cx="4919472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DE8F3E"/>
                </a:solidFill>
                <a:latin typeface="Aptos"/>
              </a:rPr>
              <a:t>ORGANISATION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24128" y="3767328"/>
            <a:ext cx="4901184" cy="384047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 i="0">
                <a:solidFill>
                  <a:srgbClr val="232B34"/>
                </a:solidFill>
                <a:latin typeface="Aptos"/>
              </a:rPr>
              <a:t>A segment with a clear purpose, progression and ending.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73952" y="3200400"/>
            <a:ext cx="5285232" cy="1042415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73952" y="3200400"/>
            <a:ext cx="73152" cy="1042415"/>
          </a:xfrm>
          <a:prstGeom prst="rect">
            <a:avLst/>
          </a:prstGeom>
          <a:solidFill>
            <a:srgbClr val="705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75120" y="3346704"/>
            <a:ext cx="4919472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705B9C"/>
                </a:solidFill>
                <a:latin typeface="Aptos"/>
              </a:rPr>
              <a:t>LANGUAGE &amp; CULTURE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5120" y="3767328"/>
            <a:ext cx="4901184" cy="384047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 i="0">
                <a:solidFill>
                  <a:srgbClr val="232B34"/>
                </a:solidFill>
                <a:latin typeface="Aptos"/>
              </a:rPr>
              <a:t>Relevant linguistic / sociocultural explanation for that stage.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2960" y="4480560"/>
            <a:ext cx="5285232" cy="1042415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2960" y="4480560"/>
            <a:ext cx="73152" cy="1042415"/>
          </a:xfrm>
          <a:prstGeom prst="rect">
            <a:avLst/>
          </a:prstGeom>
          <a:solidFill>
            <a:srgbClr val="438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24128" y="4626864"/>
            <a:ext cx="4919472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43845D"/>
                </a:solidFill>
                <a:latin typeface="Aptos"/>
              </a:rPr>
              <a:t>TEAMWORK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24128" y="5047488"/>
            <a:ext cx="4901184" cy="384047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 i="0">
                <a:solidFill>
                  <a:srgbClr val="232B34"/>
                </a:solidFill>
                <a:latin typeface="Aptos"/>
              </a:rPr>
              <a:t>The group works as one documentary, not separate mini-presentations.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73952" y="4480560"/>
            <a:ext cx="5285232" cy="1042415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473952" y="4480560"/>
            <a:ext cx="73152" cy="1042415"/>
          </a:xfrm>
          <a:prstGeom prst="rect">
            <a:avLst/>
          </a:prstGeom>
          <a:solidFill>
            <a:srgbClr val="BE5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75120" y="4626864"/>
            <a:ext cx="4919472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BE5448"/>
                </a:solidFill>
                <a:latin typeface="Aptos"/>
              </a:rPr>
              <a:t>INDIVIDUAL CONTRIBUTION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75120" y="5047488"/>
            <a:ext cx="4901184" cy="384047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 i="0">
                <a:solidFill>
                  <a:srgbClr val="232B34"/>
                </a:solidFill>
                <a:latin typeface="Aptos"/>
              </a:rPr>
              <a:t>Your own spoken contribution is visible and identifiable.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400" y="5806440"/>
            <a:ext cx="10332720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480" b="1" i="0">
                <a:solidFill>
                  <a:srgbClr val="142C44"/>
                </a:solidFill>
                <a:latin typeface="Aptos"/>
              </a:rPr>
              <a:t>Each assessed chapter should show clear improvement from the previous checkpoint.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448288" y="6419088"/>
            <a:ext cx="365760" cy="20116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5D6874"/>
                </a:solidFill>
                <a:latin typeface="Aptos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31699C"/>
                </a:solidFill>
                <a:latin typeface="Aptos"/>
              </a:rPr>
              <a:t>EVALUATION 6 · FINAL ASSESSED CHAPTER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5943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3000" b="1" i="0">
                <a:solidFill>
                  <a:srgbClr val="142C44"/>
                </a:solidFill>
                <a:latin typeface="Aptos Display"/>
              </a:rPr>
              <a:t>Build the final documentary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353312"/>
            <a:ext cx="1088136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0" i="0">
                <a:solidFill>
                  <a:srgbClr val="5D6874"/>
                </a:solidFill>
                <a:latin typeface="Aptos"/>
              </a:rPr>
              <a:t>E6 completes Chapter 3 and the whole documentary. The project counts for 20% of the evaluation.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13232" y="1920240"/>
            <a:ext cx="3401568" cy="1280160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3232" y="1920240"/>
            <a:ext cx="73152" cy="1280160"/>
          </a:xfrm>
          <a:prstGeom prst="rect">
            <a:avLst/>
          </a:prstGeom>
          <a:solidFill>
            <a:srgbClr val="316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066544"/>
            <a:ext cx="3035808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 i="0">
                <a:solidFill>
                  <a:srgbClr val="31699C"/>
                </a:solidFill>
                <a:latin typeface="Aptos"/>
              </a:rPr>
              <a:t>REWATCH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487168"/>
            <a:ext cx="3017520" cy="62179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00" b="0" i="0">
                <a:solidFill>
                  <a:srgbClr val="232B34"/>
                </a:solidFill>
                <a:latin typeface="Aptos"/>
              </a:rPr>
              <a:t>Review all feedback.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35424" y="1920240"/>
            <a:ext cx="3401568" cy="1280160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35424" y="1920240"/>
            <a:ext cx="73152" cy="1280160"/>
          </a:xfrm>
          <a:prstGeom prst="rect">
            <a:avLst/>
          </a:prstGeom>
          <a:solidFill>
            <a:srgbClr val="2781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36592" y="2066544"/>
            <a:ext cx="3035808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 i="0">
                <a:solidFill>
                  <a:srgbClr val="278184"/>
                </a:solidFill>
                <a:latin typeface="Aptos"/>
              </a:rPr>
              <a:t>IMPROVE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36592" y="2487168"/>
            <a:ext cx="3017520" cy="62179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00" b="0" i="0">
                <a:solidFill>
                  <a:srgbClr val="232B34"/>
                </a:solidFill>
                <a:latin typeface="Aptos"/>
              </a:rPr>
              <a:t>Correct weak explanations, pronunciation, sources or visuals.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357615" y="1920240"/>
            <a:ext cx="3401568" cy="1280160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57615" y="1920240"/>
            <a:ext cx="73152" cy="1280160"/>
          </a:xfrm>
          <a:prstGeom prst="rect">
            <a:avLst/>
          </a:prstGeom>
          <a:solidFill>
            <a:srgbClr val="DE8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58784" y="2066544"/>
            <a:ext cx="3035808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 i="0">
                <a:solidFill>
                  <a:srgbClr val="DE8F3E"/>
                </a:solidFill>
                <a:latin typeface="Aptos"/>
              </a:rPr>
              <a:t>CONNECT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58784" y="2487168"/>
            <a:ext cx="3017520" cy="62179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00" b="0" i="0">
                <a:solidFill>
                  <a:srgbClr val="232B34"/>
                </a:solidFill>
                <a:latin typeface="Aptos"/>
              </a:rPr>
              <a:t>Add transitions between the three chapters.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13232" y="3520440"/>
            <a:ext cx="3401568" cy="1280160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13232" y="3520440"/>
            <a:ext cx="73152" cy="1280160"/>
          </a:xfrm>
          <a:prstGeom prst="rect">
            <a:avLst/>
          </a:prstGeom>
          <a:solidFill>
            <a:srgbClr val="705B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3666744"/>
            <a:ext cx="3035808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 i="0">
                <a:solidFill>
                  <a:srgbClr val="705B9C"/>
                </a:solidFill>
                <a:latin typeface="Aptos"/>
              </a:rPr>
              <a:t>UNIFY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4087368"/>
            <a:ext cx="3017520" cy="62179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00" b="0" i="0">
                <a:solidFill>
                  <a:srgbClr val="232B34"/>
                </a:solidFill>
                <a:latin typeface="Aptos"/>
              </a:rPr>
              <a:t>Make titles, audio, visuals and credits consistent.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5424" y="3520440"/>
            <a:ext cx="3401568" cy="1280160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535424" y="3520440"/>
            <a:ext cx="73152" cy="1280160"/>
          </a:xfrm>
          <a:prstGeom prst="rect">
            <a:avLst/>
          </a:prstGeom>
          <a:solidFill>
            <a:srgbClr val="BE54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736592" y="3666744"/>
            <a:ext cx="3035808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 i="0">
                <a:solidFill>
                  <a:srgbClr val="BE5448"/>
                </a:solidFill>
                <a:latin typeface="Aptos"/>
              </a:rPr>
              <a:t>CONCLUDE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36592" y="4087368"/>
            <a:ext cx="3017520" cy="62179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00" b="0" i="0">
                <a:solidFill>
                  <a:srgbClr val="232B34"/>
                </a:solidFill>
                <a:latin typeface="Aptos"/>
              </a:rPr>
              <a:t>Record a strong final conclusion.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357615" y="3520440"/>
            <a:ext cx="3401568" cy="1280160"/>
          </a:xfrm>
          <a:prstGeom prst="roundRect">
            <a:avLst/>
          </a:prstGeom>
          <a:solidFill>
            <a:srgbClr val="F6F8FA"/>
          </a:solidFill>
          <a:ln>
            <a:solidFill>
              <a:srgbClr val="D7DD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357615" y="3520440"/>
            <a:ext cx="73152" cy="1280160"/>
          </a:xfrm>
          <a:prstGeom prst="rect">
            <a:avLst/>
          </a:prstGeom>
          <a:solidFill>
            <a:srgbClr val="4384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558784" y="3666744"/>
            <a:ext cx="3035808" cy="34747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 i="0">
                <a:solidFill>
                  <a:srgbClr val="43845D"/>
                </a:solidFill>
                <a:latin typeface="Aptos"/>
              </a:rPr>
              <a:t>DEFEND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58784" y="4087368"/>
            <a:ext cx="3017520" cy="62179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00" b="0" i="0">
                <a:solidFill>
                  <a:srgbClr val="232B34"/>
                </a:solidFill>
                <a:latin typeface="Aptos"/>
              </a:rPr>
              <a:t>Live Q&amp;A: be ready to answer without a script.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0120" y="5394960"/>
            <a:ext cx="10241280" cy="41148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650" b="1" i="0">
                <a:solidFill>
                  <a:srgbClr val="DE8F3E"/>
                </a:solidFill>
                <a:latin typeface="Aptos"/>
              </a:rPr>
              <a:t>Final documentary: approximately 30 minutes of polished material + live defence / Q&amp;A of about 5–8 minutes per group.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60120" y="5852160"/>
            <a:ext cx="10241280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550" b="1" i="0">
                <a:solidFill>
                  <a:srgbClr val="142C44"/>
                </a:solidFill>
                <a:latin typeface="Aptos"/>
              </a:rPr>
              <a:t>The final evaluation rewards integration and improvement. You may trim repetition, but the three chapters must remain complete and coherent.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448288" y="6419088"/>
            <a:ext cx="365760" cy="20116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5D6874"/>
                </a:solidFill>
                <a:latin typeface="Aptos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1" i="0">
                <a:solidFill>
                  <a:srgbClr val="31699C"/>
                </a:solidFill>
                <a:latin typeface="Aptos"/>
              </a:rPr>
              <a:t>BEFORE EACH CHECKPOINT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5943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3000" b="1" i="0">
                <a:solidFill>
                  <a:srgbClr val="142C44"/>
                </a:solidFill>
                <a:latin typeface="Aptos Display"/>
              </a:rPr>
              <a:t>Quick project checklist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353312"/>
            <a:ext cx="1088136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50" b="0" i="0">
                <a:solidFill>
                  <a:srgbClr val="5D6874"/>
                </a:solidFill>
                <a:latin typeface="Aptos"/>
              </a:rPr>
              <a:t>Use this before every project checkpoint — formative or assessed.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01952"/>
            <a:ext cx="384048" cy="384048"/>
          </a:xfrm>
          <a:prstGeom prst="roundRect">
            <a:avLst/>
          </a:prstGeom>
          <a:solidFill>
            <a:srgbClr val="EAF6EE"/>
          </a:solidFill>
          <a:ln>
            <a:solidFill>
              <a:srgbClr val="438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943100"/>
            <a:ext cx="384048" cy="2286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200" b="1" i="0">
                <a:solidFill>
                  <a:srgbClr val="43845D"/>
                </a:solidFill>
                <a:latin typeface="Aptos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07592" y="1883664"/>
            <a:ext cx="4617720" cy="51206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80" b="0" i="0">
                <a:solidFill>
                  <a:srgbClr val="232B34"/>
                </a:solidFill>
                <a:latin typeface="Aptos"/>
              </a:rPr>
              <a:t>We answer the guiding question for the active chapter.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15768"/>
            <a:ext cx="384048" cy="384048"/>
          </a:xfrm>
          <a:prstGeom prst="roundRect">
            <a:avLst/>
          </a:prstGeom>
          <a:solidFill>
            <a:srgbClr val="EAF6EE"/>
          </a:solidFill>
          <a:ln>
            <a:solidFill>
              <a:srgbClr val="438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756916"/>
            <a:ext cx="384048" cy="2286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200" b="1" i="0">
                <a:solidFill>
                  <a:srgbClr val="43845D"/>
                </a:solidFill>
                <a:latin typeface="Aptos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07592" y="2697480"/>
            <a:ext cx="4617720" cy="51206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80" b="0" i="0">
                <a:solidFill>
                  <a:srgbClr val="232B34"/>
                </a:solidFill>
                <a:latin typeface="Aptos"/>
              </a:rPr>
              <a:t>We added at least 5 minutes of new material.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529584"/>
            <a:ext cx="384048" cy="384048"/>
          </a:xfrm>
          <a:prstGeom prst="roundRect">
            <a:avLst/>
          </a:prstGeom>
          <a:solidFill>
            <a:srgbClr val="EAF6EE"/>
          </a:solidFill>
          <a:ln>
            <a:solidFill>
              <a:srgbClr val="438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3570732"/>
            <a:ext cx="384048" cy="2286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200" b="1" i="0">
                <a:solidFill>
                  <a:srgbClr val="43845D"/>
                </a:solidFill>
                <a:latin typeface="Aptos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07592" y="3511296"/>
            <a:ext cx="4617720" cy="51206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80" b="0" i="0">
                <a:solidFill>
                  <a:srgbClr val="232B34"/>
                </a:solidFill>
                <a:latin typeface="Aptos"/>
              </a:rPr>
              <a:t>We selected the most relevant information — not everything we found.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43400"/>
            <a:ext cx="384048" cy="384048"/>
          </a:xfrm>
          <a:prstGeom prst="roundRect">
            <a:avLst/>
          </a:prstGeom>
          <a:solidFill>
            <a:srgbClr val="EAF6EE"/>
          </a:solidFill>
          <a:ln>
            <a:solidFill>
              <a:srgbClr val="438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384548"/>
            <a:ext cx="384048" cy="2286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200" b="1" i="0">
                <a:solidFill>
                  <a:srgbClr val="43845D"/>
                </a:solidFill>
                <a:latin typeface="Aptos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07592" y="4325112"/>
            <a:ext cx="4617720" cy="51206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80" b="0" i="0">
                <a:solidFill>
                  <a:srgbClr val="232B34"/>
                </a:solidFill>
                <a:latin typeface="Aptos"/>
              </a:rPr>
              <a:t>Our claims come from reliable sources and the source log is updated.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57216"/>
            <a:ext cx="384048" cy="384048"/>
          </a:xfrm>
          <a:prstGeom prst="roundRect">
            <a:avLst/>
          </a:prstGeom>
          <a:solidFill>
            <a:srgbClr val="EAF6EE"/>
          </a:solidFill>
          <a:ln>
            <a:solidFill>
              <a:srgbClr val="438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5198364"/>
            <a:ext cx="384048" cy="2286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200" b="1" i="0">
                <a:solidFill>
                  <a:srgbClr val="43845D"/>
                </a:solidFill>
                <a:latin typeface="Aptos"/>
              </a:rP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07592" y="5138928"/>
            <a:ext cx="4617720" cy="51206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80" b="0" i="0">
                <a:solidFill>
                  <a:srgbClr val="232B34"/>
                </a:solidFill>
                <a:latin typeface="Aptos"/>
              </a:rPr>
              <a:t>Every member has an identifiable spoken contribution.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99632" y="1901952"/>
            <a:ext cx="384048" cy="384048"/>
          </a:xfrm>
          <a:prstGeom prst="roundRect">
            <a:avLst/>
          </a:prstGeom>
          <a:solidFill>
            <a:srgbClr val="EAF6EE"/>
          </a:solidFill>
          <a:ln>
            <a:solidFill>
              <a:srgbClr val="438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99632" y="1943100"/>
            <a:ext cx="384048" cy="2286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200" b="1" i="0">
                <a:solidFill>
                  <a:srgbClr val="43845D"/>
                </a:solidFill>
                <a:latin typeface="Aptos"/>
              </a:rPr>
              <a:t>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29984" y="1883664"/>
            <a:ext cx="4617720" cy="51206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80" b="0" i="0">
                <a:solidFill>
                  <a:srgbClr val="232B34"/>
                </a:solidFill>
                <a:latin typeface="Aptos"/>
              </a:rPr>
              <a:t>Nobody is simply reading a full script.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99632" y="2715768"/>
            <a:ext cx="384048" cy="384048"/>
          </a:xfrm>
          <a:prstGeom prst="roundRect">
            <a:avLst/>
          </a:prstGeom>
          <a:solidFill>
            <a:srgbClr val="EAF6EE"/>
          </a:solidFill>
          <a:ln>
            <a:solidFill>
              <a:srgbClr val="438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199632" y="2756916"/>
            <a:ext cx="384048" cy="2286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200" b="1" i="0">
                <a:solidFill>
                  <a:srgbClr val="43845D"/>
                </a:solidFill>
                <a:latin typeface="Aptos"/>
              </a:rPr>
              <a:t>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29984" y="2697480"/>
            <a:ext cx="4617720" cy="51206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80" b="0" i="0">
                <a:solidFill>
                  <a:srgbClr val="232B34"/>
                </a:solidFill>
                <a:latin typeface="Aptos"/>
              </a:rPr>
              <a:t>The English is clear enough to understand without subtitles.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99632" y="3529584"/>
            <a:ext cx="384048" cy="384048"/>
          </a:xfrm>
          <a:prstGeom prst="roundRect">
            <a:avLst/>
          </a:prstGeom>
          <a:solidFill>
            <a:srgbClr val="EAF6EE"/>
          </a:solidFill>
          <a:ln>
            <a:solidFill>
              <a:srgbClr val="438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99632" y="3570732"/>
            <a:ext cx="384048" cy="2286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200" b="1" i="0">
                <a:solidFill>
                  <a:srgbClr val="43845D"/>
                </a:solidFill>
                <a:latin typeface="Aptos"/>
              </a:rPr>
              <a:t>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29984" y="3511296"/>
            <a:ext cx="4617720" cy="51206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80" b="0" i="0">
                <a:solidFill>
                  <a:srgbClr val="232B34"/>
                </a:solidFill>
                <a:latin typeface="Aptos"/>
              </a:rPr>
              <a:t>Images / clips support the explanation rather than distract from it.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199632" y="4343400"/>
            <a:ext cx="384048" cy="384048"/>
          </a:xfrm>
          <a:prstGeom prst="roundRect">
            <a:avLst/>
          </a:prstGeom>
          <a:solidFill>
            <a:srgbClr val="EAF6EE"/>
          </a:solidFill>
          <a:ln>
            <a:solidFill>
              <a:srgbClr val="438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199632" y="4384548"/>
            <a:ext cx="384048" cy="2286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200" b="1" i="0">
                <a:solidFill>
                  <a:srgbClr val="43845D"/>
                </a:solidFill>
                <a:latin typeface="Aptos"/>
              </a:rPr>
              <a:t>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29984" y="4325112"/>
            <a:ext cx="4617720" cy="51206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80" b="0" i="0">
                <a:solidFill>
                  <a:srgbClr val="232B34"/>
                </a:solidFill>
                <a:latin typeface="Aptos"/>
              </a:rPr>
              <a:t>The segment has a clear beginning, development and ending.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199632" y="5157216"/>
            <a:ext cx="384048" cy="384048"/>
          </a:xfrm>
          <a:prstGeom prst="roundRect">
            <a:avLst/>
          </a:prstGeom>
          <a:solidFill>
            <a:srgbClr val="EAF6EE"/>
          </a:solidFill>
          <a:ln>
            <a:solidFill>
              <a:srgbClr val="4384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199632" y="5198364"/>
            <a:ext cx="384048" cy="2286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200" b="1" i="0">
                <a:solidFill>
                  <a:srgbClr val="43845D"/>
                </a:solidFill>
                <a:latin typeface="Aptos"/>
              </a:rPr>
              <a:t>✓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29984" y="5138928"/>
            <a:ext cx="4617720" cy="51206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80" b="0" i="0">
                <a:solidFill>
                  <a:srgbClr val="232B34"/>
                </a:solidFill>
                <a:latin typeface="Aptos"/>
              </a:rPr>
              <a:t>We checked audio, titles and credits before exporting.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4400" y="6053328"/>
            <a:ext cx="10332720" cy="32918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550" b="1" i="0">
                <a:solidFill>
                  <a:srgbClr val="BE5448"/>
                </a:solidFill>
                <a:latin typeface="Aptos"/>
              </a:rPr>
              <a:t>If you cannot tick a box honestly, the chapter is not ready yet.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448288" y="6419088"/>
            <a:ext cx="365760" cy="20116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5D6874"/>
                </a:solidFill>
                <a:latin typeface="Aptos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200" b="1" i="0">
                <a:solidFill>
                  <a:srgbClr val="31699C"/>
                </a:solidFill>
                <a:latin typeface="Aptos"/>
              </a:rPr>
              <a:t>START HERE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58952"/>
            <a:ext cx="10972800" cy="5943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3100" b="1" i="0">
                <a:solidFill>
                  <a:srgbClr val="142C44"/>
                </a:solidFill>
                <a:latin typeface="Aptos Display"/>
              </a:rPr>
              <a:t>Your first project session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353312"/>
            <a:ext cx="1088136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0" i="0">
                <a:solidFill>
                  <a:srgbClr val="5D6874"/>
                </a:solidFill>
                <a:latin typeface="Aptos"/>
              </a:rPr>
              <a:t>Do not leave class with “we’ll decide later”. Leave with a concrete plan.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01951"/>
            <a:ext cx="438912" cy="402336"/>
          </a:xfrm>
          <a:prstGeom prst="roundRect">
            <a:avLst/>
          </a:prstGeom>
          <a:solidFill>
            <a:srgbClr val="316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1938527"/>
            <a:ext cx="438912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62456" y="1874519"/>
            <a:ext cx="452628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20" b="1" i="0">
                <a:solidFill>
                  <a:srgbClr val="142C44"/>
                </a:solidFill>
                <a:latin typeface="Aptos"/>
              </a:rPr>
              <a:t>CONFIRM THE TEAM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2456" y="2221991"/>
            <a:ext cx="452628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 i="0">
                <a:solidFill>
                  <a:srgbClr val="232B34"/>
                </a:solidFill>
                <a:latin typeface="Aptos"/>
              </a:rPr>
              <a:t>Know exactly who your 5/6 members are.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8" y="2907791"/>
            <a:ext cx="438912" cy="402336"/>
          </a:xfrm>
          <a:prstGeom prst="roundRect">
            <a:avLst/>
          </a:prstGeom>
          <a:solidFill>
            <a:srgbClr val="316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944368"/>
            <a:ext cx="438912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62456" y="2880360"/>
            <a:ext cx="452628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20" b="1" i="0">
                <a:solidFill>
                  <a:srgbClr val="142C44"/>
                </a:solidFill>
                <a:latin typeface="Aptos"/>
              </a:rPr>
              <a:t>RANK 3 COMMUNITIES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62456" y="3227832"/>
            <a:ext cx="452628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 i="0">
                <a:solidFill>
                  <a:srgbClr val="232B34"/>
                </a:solidFill>
                <a:latin typeface="Aptos"/>
              </a:rPr>
              <a:t>Choose your top three options from the approved list.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9808" y="3913632"/>
            <a:ext cx="438912" cy="402336"/>
          </a:xfrm>
          <a:prstGeom prst="roundRect">
            <a:avLst/>
          </a:prstGeom>
          <a:solidFill>
            <a:srgbClr val="316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950208"/>
            <a:ext cx="438912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62456" y="3886200"/>
            <a:ext cx="452628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20" b="1" i="0">
                <a:solidFill>
                  <a:srgbClr val="142C44"/>
                </a:solidFill>
                <a:latin typeface="Aptos"/>
              </a:rPr>
              <a:t>GET APPROVAL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62456" y="4233672"/>
            <a:ext cx="452628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 i="0">
                <a:solidFill>
                  <a:srgbClr val="232B34"/>
                </a:solidFill>
                <a:latin typeface="Aptos"/>
              </a:rPr>
              <a:t>The teacher confirms the final community for each team.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9808" y="4919472"/>
            <a:ext cx="438912" cy="402336"/>
          </a:xfrm>
          <a:prstGeom prst="roundRect">
            <a:avLst/>
          </a:prstGeom>
          <a:solidFill>
            <a:srgbClr val="3169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4956048"/>
            <a:ext cx="438912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62456" y="4892040"/>
            <a:ext cx="452628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20" b="1" i="0">
                <a:solidFill>
                  <a:srgbClr val="142C44"/>
                </a:solidFill>
                <a:latin typeface="Aptos"/>
              </a:rPr>
              <a:t>CREATE THE SHARED SPACE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62456" y="5239512"/>
            <a:ext cx="452628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 i="0">
                <a:solidFill>
                  <a:srgbClr val="232B34"/>
                </a:solidFill>
                <a:latin typeface="Aptos"/>
              </a:rPr>
              <a:t>Folder + source log + working document.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99632" y="1901951"/>
            <a:ext cx="438912" cy="402336"/>
          </a:xfrm>
          <a:prstGeom prst="roundRect">
            <a:avLst/>
          </a:prstGeom>
          <a:solidFill>
            <a:srgbClr val="DE8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99632" y="1938527"/>
            <a:ext cx="438912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12280" y="1874519"/>
            <a:ext cx="452628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20" b="1" i="0">
                <a:solidFill>
                  <a:srgbClr val="142C44"/>
                </a:solidFill>
                <a:latin typeface="Aptos"/>
              </a:rPr>
              <a:t>ANSWER 3 BASIC QUESTIONS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12280" y="2221991"/>
            <a:ext cx="452628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 i="0">
                <a:solidFill>
                  <a:srgbClr val="232B34"/>
                </a:solidFill>
                <a:latin typeface="Aptos"/>
              </a:rPr>
              <a:t>Where? Who? What role does English play?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99632" y="2907791"/>
            <a:ext cx="438912" cy="402336"/>
          </a:xfrm>
          <a:prstGeom prst="roundRect">
            <a:avLst/>
          </a:prstGeom>
          <a:solidFill>
            <a:srgbClr val="DE8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199632" y="2944368"/>
            <a:ext cx="438912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12280" y="2880360"/>
            <a:ext cx="452628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20" b="1" i="0">
                <a:solidFill>
                  <a:srgbClr val="142C44"/>
                </a:solidFill>
                <a:latin typeface="Aptos"/>
              </a:rPr>
              <a:t>SELECT E1 IDEAS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12280" y="3227832"/>
            <a:ext cx="452628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 i="0">
                <a:solidFill>
                  <a:srgbClr val="232B34"/>
                </a:solidFill>
                <a:latin typeface="Aptos"/>
              </a:rPr>
              <a:t>Choose what the audience genuinely needs to know.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199632" y="3913632"/>
            <a:ext cx="438912" cy="402336"/>
          </a:xfrm>
          <a:prstGeom prst="roundRect">
            <a:avLst/>
          </a:prstGeom>
          <a:solidFill>
            <a:srgbClr val="DE8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199632" y="3950208"/>
            <a:ext cx="438912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12280" y="3886200"/>
            <a:ext cx="452628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20" b="1" i="0">
                <a:solidFill>
                  <a:srgbClr val="142C44"/>
                </a:solidFill>
                <a:latin typeface="Aptos"/>
              </a:rPr>
              <a:t>ASSIGN SPOKEN PARTS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12280" y="4233672"/>
            <a:ext cx="452628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 i="0">
                <a:solidFill>
                  <a:srgbClr val="232B34"/>
                </a:solidFill>
                <a:latin typeface="Aptos"/>
              </a:rPr>
              <a:t>Everyone needs a real contribution.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199632" y="4919472"/>
            <a:ext cx="438912" cy="402336"/>
          </a:xfrm>
          <a:prstGeom prst="roundRect">
            <a:avLst/>
          </a:prstGeom>
          <a:solidFill>
            <a:srgbClr val="DE8F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199632" y="4956048"/>
            <a:ext cx="438912" cy="256032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12280" y="4892040"/>
            <a:ext cx="452628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520" b="1" i="0">
                <a:solidFill>
                  <a:srgbClr val="142C44"/>
                </a:solidFill>
                <a:latin typeface="Aptos"/>
              </a:rPr>
              <a:t>SET A MINI-DEADLINE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12280" y="5239512"/>
            <a:ext cx="4526280" cy="38404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420" b="0" i="0">
                <a:solidFill>
                  <a:srgbClr val="232B34"/>
                </a:solidFill>
                <a:latin typeface="Aptos"/>
              </a:rPr>
              <a:t>Decide what must be ready before the next project lesson.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4400" y="5989320"/>
            <a:ext cx="10332720" cy="329184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ctr"/>
            <a:r>
              <a:rPr sz="1700" b="1" i="0">
                <a:solidFill>
                  <a:srgbClr val="DE8F3E"/>
                </a:solidFill>
                <a:latin typeface="Aptos"/>
              </a:rPr>
              <a:t>One community · Three chapters · Six evaluations · One documentary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448288" y="6419088"/>
            <a:ext cx="365760" cy="201168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5D6874"/>
                </a:solidFill>
                <a:latin typeface="Aptos"/>
              </a:rPr>
              <a:t>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Voices of English – Project Guide (Final Revised)</dc:title>
  <dc:subject>Comunicación Oral en Lengua Extranjera I – 1º Bachillerato</dc:subject>
  <dc:creator>OpenAI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